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40"/>
  </p:notesMasterIdLst>
  <p:sldIdLst>
    <p:sldId id="256" r:id="rId5"/>
    <p:sldId id="257" r:id="rId6"/>
    <p:sldId id="259" r:id="rId7"/>
    <p:sldId id="264" r:id="rId8"/>
    <p:sldId id="260" r:id="rId9"/>
    <p:sldId id="265" r:id="rId10"/>
    <p:sldId id="269" r:id="rId11"/>
    <p:sldId id="270" r:id="rId12"/>
    <p:sldId id="266" r:id="rId13"/>
    <p:sldId id="267" r:id="rId14"/>
    <p:sldId id="268" r:id="rId15"/>
    <p:sldId id="271" r:id="rId16"/>
    <p:sldId id="283" r:id="rId17"/>
    <p:sldId id="261" r:id="rId18"/>
    <p:sldId id="274" r:id="rId19"/>
    <p:sldId id="275" r:id="rId20"/>
    <p:sldId id="278" r:id="rId21"/>
    <p:sldId id="279" r:id="rId22"/>
    <p:sldId id="280" r:id="rId23"/>
    <p:sldId id="281" r:id="rId24"/>
    <p:sldId id="273" r:id="rId25"/>
    <p:sldId id="282" r:id="rId26"/>
    <p:sldId id="276" r:id="rId27"/>
    <p:sldId id="277" r:id="rId28"/>
    <p:sldId id="290" r:id="rId29"/>
    <p:sldId id="291" r:id="rId30"/>
    <p:sldId id="292" r:id="rId31"/>
    <p:sldId id="262" r:id="rId32"/>
    <p:sldId id="284" r:id="rId33"/>
    <p:sldId id="285" r:id="rId34"/>
    <p:sldId id="286" r:id="rId35"/>
    <p:sldId id="287" r:id="rId36"/>
    <p:sldId id="263" r:id="rId37"/>
    <p:sldId id="288" r:id="rId38"/>
    <p:sldId id="28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81" autoAdjust="0"/>
    <p:restoredTop sz="94712" autoAdjust="0"/>
  </p:normalViewPr>
  <p:slideViewPr>
    <p:cSldViewPr snapToGrid="0">
      <p:cViewPr varScale="1">
        <p:scale>
          <a:sx n="66" d="100"/>
          <a:sy n="66" d="100"/>
        </p:scale>
        <p:origin x="68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_rels/data1.xml.rels><?xml version="1.0" encoding="UTF-8" standalone="yes"?>
<Relationships xmlns="http://schemas.openxmlformats.org/package/2006/relationships"><Relationship Id="rId7"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8.svg"/><Relationship Id="rId10" Type="http://schemas.openxmlformats.org/officeDocument/2006/relationships/image" Target="../media/image12.svg"/></Relationships>
</file>

<file path=ppt/diagrams/_rels/data3.xml.rels><?xml version="1.0" encoding="UTF-8" standalone="yes"?>
<Relationships xmlns="http://schemas.openxmlformats.org/package/2006/relationships"><Relationship Id="rId7"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8.svg"/><Relationship Id="rId10"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7"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8.svg"/><Relationship Id="rId10"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7"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8.svg"/><Relationship Id="rId10"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2F69A6-0780-49EA-A6A8-3965C12489B2}"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0269CC2-8DD6-4402-82F3-18F164A732FF}">
      <dgm:prSet/>
      <dgm:spPr/>
      <dgm:t>
        <a:bodyPr/>
        <a:lstStyle/>
        <a:p>
          <a:r>
            <a:rPr lang="en-US" dirty="0" smtClean="0">
              <a:solidFill>
                <a:schemeClr val="bg1"/>
              </a:solidFill>
            </a:rPr>
            <a:t>What is Machine Learning</a:t>
          </a:r>
          <a:endParaRPr lang="en-US" dirty="0">
            <a:solidFill>
              <a:schemeClr val="bg1"/>
            </a:solidFill>
          </a:endParaRPr>
        </a:p>
      </dgm:t>
    </dgm:pt>
    <dgm:pt modelId="{4A8A3B18-A3DE-475C-8BF1-FB4B84DDA43B}" type="parTrans" cxnId="{813C1BD6-5A4A-43F4-8BF7-0645F72381AA}">
      <dgm:prSet/>
      <dgm:spPr/>
      <dgm:t>
        <a:bodyPr/>
        <a:lstStyle/>
        <a:p>
          <a:endParaRPr lang="en-US"/>
        </a:p>
      </dgm:t>
    </dgm:pt>
    <dgm:pt modelId="{2DAA2C1D-14F6-4BCA-B047-0B53ADD46F43}" type="sibTrans" cxnId="{813C1BD6-5A4A-43F4-8BF7-0645F72381AA}">
      <dgm:prSet/>
      <dgm:spPr/>
      <dgm:t>
        <a:bodyPr/>
        <a:lstStyle/>
        <a:p>
          <a:endParaRPr lang="en-US"/>
        </a:p>
      </dgm:t>
    </dgm:pt>
    <dgm:pt modelId="{2B87ECDB-C552-42F6-9B52-6548A18B206B}">
      <dgm:prSet/>
      <dgm:spPr/>
      <dgm:t>
        <a:bodyPr/>
        <a:lstStyle/>
        <a:p>
          <a:r>
            <a:rPr lang="en-US" dirty="0" smtClean="0">
              <a:solidFill>
                <a:schemeClr val="bg1"/>
              </a:solidFill>
            </a:rPr>
            <a:t>School climate rating</a:t>
          </a:r>
          <a:endParaRPr lang="en-US" dirty="0">
            <a:solidFill>
              <a:schemeClr val="bg1"/>
            </a:solidFill>
          </a:endParaRPr>
        </a:p>
      </dgm:t>
    </dgm:pt>
    <dgm:pt modelId="{0DC560D9-C62C-41BA-8D68-CB78933BFF0C}" type="parTrans" cxnId="{91AFA996-5E3B-401C-B400-E70DBD4A4AB6}">
      <dgm:prSet/>
      <dgm:spPr/>
      <dgm:t>
        <a:bodyPr/>
        <a:lstStyle/>
        <a:p>
          <a:endParaRPr lang="en-US"/>
        </a:p>
      </dgm:t>
    </dgm:pt>
    <dgm:pt modelId="{80EFB54F-1AC8-40D9-981D-4C85160A5799}" type="sibTrans" cxnId="{91AFA996-5E3B-401C-B400-E70DBD4A4AB6}">
      <dgm:prSet/>
      <dgm:spPr/>
      <dgm:t>
        <a:bodyPr/>
        <a:lstStyle/>
        <a:p>
          <a:endParaRPr lang="en-US"/>
        </a:p>
      </dgm:t>
    </dgm:pt>
    <dgm:pt modelId="{419DF63C-9792-4EF5-9125-1EEF4D07C33F}">
      <dgm:prSet/>
      <dgm:spPr/>
      <dgm:t>
        <a:bodyPr/>
        <a:lstStyle/>
        <a:p>
          <a:r>
            <a:rPr lang="en-US" dirty="0" smtClean="0">
              <a:solidFill>
                <a:schemeClr val="bg1"/>
              </a:solidFill>
            </a:rPr>
            <a:t>College and Career Readiness Index (CCRI)</a:t>
          </a:r>
          <a:endParaRPr lang="en-US" dirty="0">
            <a:solidFill>
              <a:schemeClr val="bg1"/>
            </a:solidFill>
          </a:endParaRPr>
        </a:p>
      </dgm:t>
    </dgm:pt>
    <dgm:pt modelId="{2B95E8EF-82FE-4F54-970D-D55C9AD8EC00}" type="parTrans" cxnId="{024B121E-3EE5-42C9-97D1-5E0D27C29DC3}">
      <dgm:prSet/>
      <dgm:spPr/>
      <dgm:t>
        <a:bodyPr/>
        <a:lstStyle/>
        <a:p>
          <a:endParaRPr lang="en-US"/>
        </a:p>
      </dgm:t>
    </dgm:pt>
    <dgm:pt modelId="{EA8773AB-BB82-4BF6-944E-80CD2086CE93}" type="sibTrans" cxnId="{024B121E-3EE5-42C9-97D1-5E0D27C29DC3}">
      <dgm:prSet/>
      <dgm:spPr/>
      <dgm:t>
        <a:bodyPr/>
        <a:lstStyle/>
        <a:p>
          <a:endParaRPr lang="en-US"/>
        </a:p>
      </dgm:t>
    </dgm:pt>
    <dgm:pt modelId="{1B1E513F-BEB7-483A-8F12-A8210AEF19E9}">
      <dgm:prSet/>
      <dgm:spPr/>
      <dgm:t>
        <a:bodyPr/>
        <a:lstStyle/>
        <a:p>
          <a:r>
            <a:rPr lang="en-US" dirty="0" smtClean="0">
              <a:solidFill>
                <a:schemeClr val="bg1"/>
              </a:solidFill>
            </a:rPr>
            <a:t>Leader/Teacher Effectiveness (LE/TE)</a:t>
          </a:r>
          <a:endParaRPr lang="en-US" dirty="0">
            <a:solidFill>
              <a:schemeClr val="bg1"/>
            </a:solidFill>
          </a:endParaRPr>
        </a:p>
      </dgm:t>
    </dgm:pt>
    <dgm:pt modelId="{DB284026-3063-4705-B72C-ADE04469BE6D}" type="parTrans" cxnId="{9CD469EF-CF99-411A-B4B3-5B2C59AF684C}">
      <dgm:prSet/>
      <dgm:spPr/>
      <dgm:t>
        <a:bodyPr/>
        <a:lstStyle/>
        <a:p>
          <a:endParaRPr lang="en-US"/>
        </a:p>
      </dgm:t>
    </dgm:pt>
    <dgm:pt modelId="{D99C9B80-BA48-46B7-8B67-372E2AFD9E86}" type="sibTrans" cxnId="{9CD469EF-CF99-411A-B4B3-5B2C59AF684C}">
      <dgm:prSet/>
      <dgm:spPr/>
      <dgm:t>
        <a:bodyPr/>
        <a:lstStyle/>
        <a:p>
          <a:endParaRPr lang="en-US"/>
        </a:p>
      </dgm:t>
    </dgm:pt>
    <dgm:pt modelId="{F4A56385-3827-49D1-B533-953BA75136B7}">
      <dgm:prSet/>
      <dgm:spPr/>
      <dgm:t>
        <a:bodyPr/>
        <a:lstStyle/>
        <a:p>
          <a:r>
            <a:rPr lang="en-US" dirty="0" smtClean="0">
              <a:solidFill>
                <a:schemeClr val="bg1"/>
              </a:solidFill>
            </a:rPr>
            <a:t>Beating the odds</a:t>
          </a:r>
          <a:endParaRPr lang="en-US" dirty="0">
            <a:solidFill>
              <a:schemeClr val="bg1"/>
            </a:solidFill>
          </a:endParaRPr>
        </a:p>
      </dgm:t>
    </dgm:pt>
    <dgm:pt modelId="{5C6E35C5-B6D6-42D4-9FF2-63E3FEC1E45F}" type="parTrans" cxnId="{D572C096-14C8-487B-ABCD-6354192B80BA}">
      <dgm:prSet/>
      <dgm:spPr/>
      <dgm:t>
        <a:bodyPr/>
        <a:lstStyle/>
        <a:p>
          <a:endParaRPr lang="en-US"/>
        </a:p>
      </dgm:t>
    </dgm:pt>
    <dgm:pt modelId="{E866DA3A-B427-429E-A892-4812B432ED79}" type="sibTrans" cxnId="{D572C096-14C8-487B-ABCD-6354192B80BA}">
      <dgm:prSet/>
      <dgm:spPr/>
      <dgm:t>
        <a:bodyPr/>
        <a:lstStyle/>
        <a:p>
          <a:endParaRPr lang="en-US"/>
        </a:p>
      </dgm:t>
    </dgm:pt>
    <dgm:pt modelId="{05261D3E-3CC7-4C85-9E09-D67FC777908C}" type="pres">
      <dgm:prSet presAssocID="{162F69A6-0780-49EA-A6A8-3965C12489B2}" presName="root" presStyleCnt="0">
        <dgm:presLayoutVars>
          <dgm:dir/>
          <dgm:resizeHandles val="exact"/>
        </dgm:presLayoutVars>
      </dgm:prSet>
      <dgm:spPr/>
      <dgm:t>
        <a:bodyPr/>
        <a:lstStyle/>
        <a:p>
          <a:endParaRPr lang="en-US"/>
        </a:p>
      </dgm:t>
    </dgm:pt>
    <dgm:pt modelId="{25C6FE9B-AED9-47D9-807F-76A517615FC1}" type="pres">
      <dgm:prSet presAssocID="{30269CC2-8DD6-4402-82F3-18F164A732FF}" presName="compNode" presStyleCnt="0"/>
      <dgm:spPr/>
      <dgm:t>
        <a:bodyPr/>
        <a:lstStyle/>
        <a:p>
          <a:endParaRPr lang="en-US"/>
        </a:p>
      </dgm:t>
    </dgm:pt>
    <dgm:pt modelId="{99698387-9DF3-4127-A7DE-FCE3F05A3470}" type="pres">
      <dgm:prSet presAssocID="{30269CC2-8DD6-4402-82F3-18F164A732FF}" presName="bgRect" presStyleLbl="bgShp" presStyleIdx="0" presStyleCnt="5"/>
      <dgm:spPr>
        <a:prstGeom prst="rect">
          <a:avLst/>
        </a:prstGeom>
        <a:gradFill rotWithShape="0">
          <a:gsLst>
            <a:gs pos="0">
              <a:schemeClr val="tx1">
                <a:lumMod val="75000"/>
                <a:lumOff val="25000"/>
              </a:schemeClr>
            </a:gs>
            <a:gs pos="15929">
              <a:schemeClr val="tx1">
                <a:lumMod val="85000"/>
                <a:lumOff val="15000"/>
              </a:schemeClr>
            </a:gs>
            <a:gs pos="97000">
              <a:schemeClr val="tx1">
                <a:lumMod val="85000"/>
                <a:lumOff val="15000"/>
              </a:schemeClr>
            </a:gs>
            <a:gs pos="100000">
              <a:schemeClr val="accent2">
                <a:lumMod val="75000"/>
              </a:schemeClr>
            </a:gs>
          </a:gsLst>
          <a:lin ang="10800000" scaled="0"/>
        </a:gradFill>
      </dgm:spPr>
      <dgm:t>
        <a:bodyPr/>
        <a:lstStyle/>
        <a:p>
          <a:endParaRPr lang="en-US"/>
        </a:p>
      </dgm:t>
    </dgm:pt>
    <dgm:pt modelId="{B52E1101-E263-4511-8D8F-5A215C912C41}" type="pres">
      <dgm:prSet presAssocID="{30269CC2-8DD6-4402-82F3-18F164A732FF}" presName="iconRect" presStyleLbl="node1" presStyleIdx="0" presStyleCnt="5" custLinFactNeighborX="-16939" custLinFactNeighborY="-7029"/>
      <dgm:spPr>
        <a:blipFill>
          <a:blip xmlns:r="http://schemas.openxmlformats.org/officeDocument/2006/relationships" r:embed="rId1" cstate="hqprint">
            <a:lum bright="70000" contrast="-70000"/>
            <a:extLst>
              <a:ext uri="{28A0092B-C50C-407E-A947-70E740481C1C}">
                <a14:useLocalDpi xmlns:a14="http://schemas.microsoft.com/office/drawing/2010/main" val="0"/>
              </a:ext>
            </a:extLst>
          </a:blip>
          <a:srcRect/>
          <a:stretch>
            <a:fillRect/>
          </a:stretch>
        </a:blipFill>
        <a:ln>
          <a:noFill/>
        </a:ln>
      </dgm:spPr>
      <dgm:t>
        <a:bodyPr/>
        <a:lstStyle/>
        <a:p>
          <a:endParaRPr lang="en-US"/>
        </a:p>
      </dgm:t>
      <dgm:extLst/>
    </dgm:pt>
    <dgm:pt modelId="{18EFBBAF-BD9F-4030-B8A4-57CCEB350921}" type="pres">
      <dgm:prSet presAssocID="{30269CC2-8DD6-4402-82F3-18F164A732FF}" presName="spaceRect" presStyleCnt="0"/>
      <dgm:spPr/>
      <dgm:t>
        <a:bodyPr/>
        <a:lstStyle/>
        <a:p>
          <a:endParaRPr lang="en-US"/>
        </a:p>
      </dgm:t>
    </dgm:pt>
    <dgm:pt modelId="{F113ED77-1650-49A8-987A-A13C2A50CEA5}" type="pres">
      <dgm:prSet presAssocID="{30269CC2-8DD6-4402-82F3-18F164A732FF}" presName="parTx" presStyleLbl="revTx" presStyleIdx="0" presStyleCnt="5">
        <dgm:presLayoutVars>
          <dgm:chMax val="0"/>
          <dgm:chPref val="0"/>
        </dgm:presLayoutVars>
      </dgm:prSet>
      <dgm:spPr/>
      <dgm:t>
        <a:bodyPr/>
        <a:lstStyle/>
        <a:p>
          <a:endParaRPr lang="en-US"/>
        </a:p>
      </dgm:t>
    </dgm:pt>
    <dgm:pt modelId="{084D1940-F8FF-48AA-A0CA-908C7645C951}" type="pres">
      <dgm:prSet presAssocID="{2DAA2C1D-14F6-4BCA-B047-0B53ADD46F43}" presName="sibTrans" presStyleCnt="0"/>
      <dgm:spPr/>
      <dgm:t>
        <a:bodyPr/>
        <a:lstStyle/>
        <a:p>
          <a:endParaRPr lang="en-US"/>
        </a:p>
      </dgm:t>
    </dgm:pt>
    <dgm:pt modelId="{922A9066-91F0-4494-8CF8-01F8511B6028}" type="pres">
      <dgm:prSet presAssocID="{2B87ECDB-C552-42F6-9B52-6548A18B206B}" presName="compNode" presStyleCnt="0"/>
      <dgm:spPr/>
      <dgm:t>
        <a:bodyPr/>
        <a:lstStyle/>
        <a:p>
          <a:endParaRPr lang="en-US"/>
        </a:p>
      </dgm:t>
    </dgm:pt>
    <dgm:pt modelId="{FA3369E0-5B38-4FDD-A9F5-22B9810A03F7}" type="pres">
      <dgm:prSet presAssocID="{2B87ECDB-C552-42F6-9B52-6548A18B206B}" presName="bgRect" presStyleLbl="bgShp" presStyleIdx="1" presStyleCnt="5" custLinFactNeighborY="4591"/>
      <dgm:spPr>
        <a:xfrm>
          <a:off x="0" y="1249576"/>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endParaRPr lang="en-US"/>
        </a:p>
      </dgm:t>
    </dgm:pt>
    <dgm:pt modelId="{FADE9C4E-BFE3-4374-BE2C-676ED238ACF2}" type="pres">
      <dgm:prSet presAssocID="{2B87ECDB-C552-42F6-9B52-6548A18B206B}" presName="iconRect" presStyleLbl="node1" presStyleIdx="1" presStyleCnt="5" custLinFactX="400000" custLinFactY="312844" custLinFactNeighborX="497411" custLinFactNeighborY="400000"/>
      <dgm:spPr>
        <a:noFill/>
        <a:ln>
          <a:noFill/>
        </a:ln>
      </dgm:spPr>
      <dgm:t>
        <a:bodyPr/>
        <a:lstStyle/>
        <a:p>
          <a:endParaRPr lang="en-US"/>
        </a:p>
      </dgm:t>
      <dgm:extLst>
        <a:ext uri="{E40237B7-FDA0-4F09-8148-C483321AD2D9}">
          <dgm14:cNvPr xmlns:dgm14="http://schemas.microsoft.com/office/drawing/2010/diagram" id="0" name="" descr="Education"/>
        </a:ext>
      </dgm:extLst>
    </dgm:pt>
    <dgm:pt modelId="{7000F0F2-143F-4CAE-BA6B-E9C401E5437A}" type="pres">
      <dgm:prSet presAssocID="{2B87ECDB-C552-42F6-9B52-6548A18B206B}" presName="spaceRect" presStyleCnt="0"/>
      <dgm:spPr/>
      <dgm:t>
        <a:bodyPr/>
        <a:lstStyle/>
        <a:p>
          <a:endParaRPr lang="en-US"/>
        </a:p>
      </dgm:t>
    </dgm:pt>
    <dgm:pt modelId="{AC018808-9CEA-4C61-8875-3E922AA167D7}" type="pres">
      <dgm:prSet presAssocID="{2B87ECDB-C552-42F6-9B52-6548A18B206B}" presName="parTx" presStyleLbl="revTx" presStyleIdx="1" presStyleCnt="5">
        <dgm:presLayoutVars>
          <dgm:chMax val="0"/>
          <dgm:chPref val="0"/>
        </dgm:presLayoutVars>
      </dgm:prSet>
      <dgm:spPr/>
      <dgm:t>
        <a:bodyPr/>
        <a:lstStyle/>
        <a:p>
          <a:endParaRPr lang="en-US"/>
        </a:p>
      </dgm:t>
    </dgm:pt>
    <dgm:pt modelId="{CE46B6BD-FA9F-4C65-8E75-D8C24C71657B}" type="pres">
      <dgm:prSet presAssocID="{80EFB54F-1AC8-40D9-981D-4C85160A5799}" presName="sibTrans" presStyleCnt="0"/>
      <dgm:spPr/>
      <dgm:t>
        <a:bodyPr/>
        <a:lstStyle/>
        <a:p>
          <a:endParaRPr lang="en-US"/>
        </a:p>
      </dgm:t>
    </dgm:pt>
    <dgm:pt modelId="{B12160B6-4EC8-4B4D-A1B2-F7F5F2795F75}" type="pres">
      <dgm:prSet presAssocID="{419DF63C-9792-4EF5-9125-1EEF4D07C33F}" presName="compNode" presStyleCnt="0"/>
      <dgm:spPr/>
      <dgm:t>
        <a:bodyPr/>
        <a:lstStyle/>
        <a:p>
          <a:endParaRPr lang="en-US"/>
        </a:p>
      </dgm:t>
    </dgm:pt>
    <dgm:pt modelId="{DB8ABDAA-976A-4A84-A3C3-277080E19DCA}" type="pres">
      <dgm:prSet presAssocID="{419DF63C-9792-4EF5-9125-1EEF4D07C33F}" presName="bgRect" presStyleLbl="bgShp" presStyleIdx="2" presStyleCnt="5"/>
      <dgm:spPr>
        <a:xfrm>
          <a:off x="0" y="2494477"/>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endParaRPr lang="en-US"/>
        </a:p>
      </dgm:t>
    </dgm:pt>
    <dgm:pt modelId="{D335376E-740A-4A47-BC5B-3381DE731CE0}" type="pres">
      <dgm:prSet presAssocID="{419DF63C-9792-4EF5-9125-1EEF4D07C33F}" presName="iconRect" presStyleLbl="node1" presStyleIdx="2" presStyleCnt="5" custLinFactY="-100000" custLinFactNeighborX="-10017" custLinFactNeighborY="-109109"/>
      <dgm:spPr>
        <a:blipFill>
          <a:blip xmlns:r="http://schemas.openxmlformats.org/officeDocument/2006/relationships" r:embed="rId2" cstate="screen">
            <a:duotone>
              <a:prstClr val="black"/>
              <a:schemeClr val="tx2">
                <a:tint val="45000"/>
                <a:satMod val="400000"/>
              </a:schemeClr>
            </a:duotone>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OpenEnrollment"/>
        </a:ext>
      </dgm:extLst>
    </dgm:pt>
    <dgm:pt modelId="{BCDE90E0-E45B-4C79-BE60-A53702208276}" type="pres">
      <dgm:prSet presAssocID="{419DF63C-9792-4EF5-9125-1EEF4D07C33F}" presName="spaceRect" presStyleCnt="0"/>
      <dgm:spPr/>
      <dgm:t>
        <a:bodyPr/>
        <a:lstStyle/>
        <a:p>
          <a:endParaRPr lang="en-US"/>
        </a:p>
      </dgm:t>
    </dgm:pt>
    <dgm:pt modelId="{8409F791-340A-4625-9294-3E680D66DB63}" type="pres">
      <dgm:prSet presAssocID="{419DF63C-9792-4EF5-9125-1EEF4D07C33F}" presName="parTx" presStyleLbl="revTx" presStyleIdx="2" presStyleCnt="5">
        <dgm:presLayoutVars>
          <dgm:chMax val="0"/>
          <dgm:chPref val="0"/>
        </dgm:presLayoutVars>
      </dgm:prSet>
      <dgm:spPr/>
      <dgm:t>
        <a:bodyPr/>
        <a:lstStyle/>
        <a:p>
          <a:endParaRPr lang="en-US"/>
        </a:p>
      </dgm:t>
    </dgm:pt>
    <dgm:pt modelId="{D4892BA4-47FA-499C-84FA-3A971E9AFE41}" type="pres">
      <dgm:prSet presAssocID="{EA8773AB-BB82-4BF6-944E-80CD2086CE93}" presName="sibTrans" presStyleCnt="0"/>
      <dgm:spPr/>
      <dgm:t>
        <a:bodyPr/>
        <a:lstStyle/>
        <a:p>
          <a:endParaRPr lang="en-US"/>
        </a:p>
      </dgm:t>
    </dgm:pt>
    <dgm:pt modelId="{390D1410-0CB7-44D5-903C-C35615DE86E1}" type="pres">
      <dgm:prSet presAssocID="{1B1E513F-BEB7-483A-8F12-A8210AEF19E9}" presName="compNode" presStyleCnt="0"/>
      <dgm:spPr/>
      <dgm:t>
        <a:bodyPr/>
        <a:lstStyle/>
        <a:p>
          <a:endParaRPr lang="en-US"/>
        </a:p>
      </dgm:t>
    </dgm:pt>
    <dgm:pt modelId="{C2FCE80A-DCA0-4D7F-8F72-19CB2337E588}" type="pres">
      <dgm:prSet presAssocID="{1B1E513F-BEB7-483A-8F12-A8210AEF19E9}" presName="bgRect" presStyleLbl="bgShp" presStyleIdx="3" presStyleCnt="5"/>
      <dgm:spPr>
        <a:xfrm>
          <a:off x="0" y="3739377"/>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endParaRPr lang="en-US"/>
        </a:p>
      </dgm:t>
    </dgm:pt>
    <dgm:pt modelId="{1B0B9210-632F-4BB5-B140-1FA20D3CF123}" type="pres">
      <dgm:prSet presAssocID="{1B1E513F-BEB7-483A-8F12-A8210AEF19E9}" presName="iconRect" presStyleLbl="node1" presStyleIdx="3" presStyleCnt="5" custLinFactX="489313" custLinFactNeighborX="500000" custLinFactNeighborY="8786"/>
      <dgm:spPr>
        <a:noFill/>
        <a:ln>
          <a:noFill/>
        </a:ln>
      </dgm:spPr>
      <dgm:t>
        <a:bodyPr/>
        <a:lstStyle/>
        <a:p>
          <a:endParaRPr lang="en-US"/>
        </a:p>
      </dgm:t>
      <dgm:extLst/>
    </dgm:pt>
    <dgm:pt modelId="{E9B85894-F3EF-4216-9DD4-962DCF409217}" type="pres">
      <dgm:prSet presAssocID="{1B1E513F-BEB7-483A-8F12-A8210AEF19E9}" presName="spaceRect" presStyleCnt="0"/>
      <dgm:spPr/>
      <dgm:t>
        <a:bodyPr/>
        <a:lstStyle/>
        <a:p>
          <a:endParaRPr lang="en-US"/>
        </a:p>
      </dgm:t>
    </dgm:pt>
    <dgm:pt modelId="{3CBA7321-E2AC-48FD-B351-CE3C9A4CE924}" type="pres">
      <dgm:prSet presAssocID="{1B1E513F-BEB7-483A-8F12-A8210AEF19E9}" presName="parTx" presStyleLbl="revTx" presStyleIdx="3" presStyleCnt="5">
        <dgm:presLayoutVars>
          <dgm:chMax val="0"/>
          <dgm:chPref val="0"/>
        </dgm:presLayoutVars>
      </dgm:prSet>
      <dgm:spPr/>
      <dgm:t>
        <a:bodyPr/>
        <a:lstStyle/>
        <a:p>
          <a:endParaRPr lang="en-US"/>
        </a:p>
      </dgm:t>
    </dgm:pt>
    <dgm:pt modelId="{5E25F319-BBA5-4820-B2FC-14F8D56BF078}" type="pres">
      <dgm:prSet presAssocID="{D99C9B80-BA48-46B7-8B67-372E2AFD9E86}" presName="sibTrans" presStyleCnt="0"/>
      <dgm:spPr/>
      <dgm:t>
        <a:bodyPr/>
        <a:lstStyle/>
        <a:p>
          <a:endParaRPr lang="en-US"/>
        </a:p>
      </dgm:t>
    </dgm:pt>
    <dgm:pt modelId="{A9DA4473-F7AD-4D05-A89E-4317469C9CAC}" type="pres">
      <dgm:prSet presAssocID="{F4A56385-3827-49D1-B533-953BA75136B7}" presName="compNode" presStyleCnt="0"/>
      <dgm:spPr/>
      <dgm:t>
        <a:bodyPr/>
        <a:lstStyle/>
        <a:p>
          <a:endParaRPr lang="en-US"/>
        </a:p>
      </dgm:t>
    </dgm:pt>
    <dgm:pt modelId="{343A76ED-9DD6-4B0A-830E-16ED952B3D06}" type="pres">
      <dgm:prSet presAssocID="{F4A56385-3827-49D1-B533-953BA75136B7}" presName="bgRect" presStyleLbl="bgShp" presStyleIdx="4" presStyleCnt="5"/>
      <dgm:spPr>
        <a:xfrm>
          <a:off x="0" y="4984278"/>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endParaRPr lang="en-US"/>
        </a:p>
      </dgm:t>
    </dgm:pt>
    <dgm:pt modelId="{C21BED67-1F13-4312-815B-B5C34DAA27F9}" type="pres">
      <dgm:prSet presAssocID="{F4A56385-3827-49D1-B533-953BA75136B7}" presName="iconRect" presStyleLbl="node1" presStyleIdx="4" presStyleCnt="5" custLinFactY="-100000" custLinFactNeighborX="-16297" custLinFactNeighborY="-124048"/>
      <dgm:spPr>
        <a:blipFill>
          <a:blip xmlns:r="http://schemas.openxmlformats.org/officeDocument/2006/relationships" r:embed="rId7" cstate="screen">
            <a:duotone>
              <a:prstClr val="black"/>
              <a:schemeClr val="tx2">
                <a:tint val="45000"/>
                <a:satMod val="400000"/>
              </a:schemeClr>
            </a:duotone>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Footer"/>
        </a:ext>
      </dgm:extLst>
    </dgm:pt>
    <dgm:pt modelId="{8854FDB6-04FD-4DEB-9AB6-DDB7E532A353}" type="pres">
      <dgm:prSet presAssocID="{F4A56385-3827-49D1-B533-953BA75136B7}" presName="spaceRect" presStyleCnt="0"/>
      <dgm:spPr/>
      <dgm:t>
        <a:bodyPr/>
        <a:lstStyle/>
        <a:p>
          <a:endParaRPr lang="en-US"/>
        </a:p>
      </dgm:t>
    </dgm:pt>
    <dgm:pt modelId="{9260EF14-C09B-4543-88B7-7F45704CBA36}" type="pres">
      <dgm:prSet presAssocID="{F4A56385-3827-49D1-B533-953BA75136B7}" presName="parTx" presStyleLbl="revTx" presStyleIdx="4" presStyleCnt="5">
        <dgm:presLayoutVars>
          <dgm:chMax val="0"/>
          <dgm:chPref val="0"/>
        </dgm:presLayoutVars>
      </dgm:prSet>
      <dgm:spPr/>
      <dgm:t>
        <a:bodyPr/>
        <a:lstStyle/>
        <a:p>
          <a:endParaRPr lang="en-US"/>
        </a:p>
      </dgm:t>
    </dgm:pt>
  </dgm:ptLst>
  <dgm:cxnLst>
    <dgm:cxn modelId="{D7E7903A-483E-4876-8C77-EEB10661B95B}" type="presOf" srcId="{1B1E513F-BEB7-483A-8F12-A8210AEF19E9}" destId="{3CBA7321-E2AC-48FD-B351-CE3C9A4CE924}" srcOrd="0" destOrd="0" presId="urn:microsoft.com/office/officeart/2018/2/layout/IconVerticalSolidList"/>
    <dgm:cxn modelId="{7F77D1ED-2343-4635-9FDF-CF5C9D2B3315}" type="presOf" srcId="{162F69A6-0780-49EA-A6A8-3965C12489B2}" destId="{05261D3E-3CC7-4C85-9E09-D67FC777908C}" srcOrd="0" destOrd="0" presId="urn:microsoft.com/office/officeart/2018/2/layout/IconVerticalSolidList"/>
    <dgm:cxn modelId="{813C1BD6-5A4A-43F4-8BF7-0645F72381AA}" srcId="{162F69A6-0780-49EA-A6A8-3965C12489B2}" destId="{30269CC2-8DD6-4402-82F3-18F164A732FF}" srcOrd="0" destOrd="0" parTransId="{4A8A3B18-A3DE-475C-8BF1-FB4B84DDA43B}" sibTransId="{2DAA2C1D-14F6-4BCA-B047-0B53ADD46F43}"/>
    <dgm:cxn modelId="{9CD469EF-CF99-411A-B4B3-5B2C59AF684C}" srcId="{162F69A6-0780-49EA-A6A8-3965C12489B2}" destId="{1B1E513F-BEB7-483A-8F12-A8210AEF19E9}" srcOrd="3" destOrd="0" parTransId="{DB284026-3063-4705-B72C-ADE04469BE6D}" sibTransId="{D99C9B80-BA48-46B7-8B67-372E2AFD9E86}"/>
    <dgm:cxn modelId="{C9B7BD43-67DC-4CD4-86B0-92B8BFA59068}" type="presOf" srcId="{2B87ECDB-C552-42F6-9B52-6548A18B206B}" destId="{AC018808-9CEA-4C61-8875-3E922AA167D7}" srcOrd="0" destOrd="0" presId="urn:microsoft.com/office/officeart/2018/2/layout/IconVerticalSolidList"/>
    <dgm:cxn modelId="{024B121E-3EE5-42C9-97D1-5E0D27C29DC3}" srcId="{162F69A6-0780-49EA-A6A8-3965C12489B2}" destId="{419DF63C-9792-4EF5-9125-1EEF4D07C33F}" srcOrd="2" destOrd="0" parTransId="{2B95E8EF-82FE-4F54-970D-D55C9AD8EC00}" sibTransId="{EA8773AB-BB82-4BF6-944E-80CD2086CE93}"/>
    <dgm:cxn modelId="{92648A4D-7D0D-48F5-96E4-BF8EC541B3A9}" type="presOf" srcId="{419DF63C-9792-4EF5-9125-1EEF4D07C33F}" destId="{8409F791-340A-4625-9294-3E680D66DB63}" srcOrd="0" destOrd="0" presId="urn:microsoft.com/office/officeart/2018/2/layout/IconVerticalSolidList"/>
    <dgm:cxn modelId="{D572C096-14C8-487B-ABCD-6354192B80BA}" srcId="{162F69A6-0780-49EA-A6A8-3965C12489B2}" destId="{F4A56385-3827-49D1-B533-953BA75136B7}" srcOrd="4" destOrd="0" parTransId="{5C6E35C5-B6D6-42D4-9FF2-63E3FEC1E45F}" sibTransId="{E866DA3A-B427-429E-A892-4812B432ED79}"/>
    <dgm:cxn modelId="{91AFA996-5E3B-401C-B400-E70DBD4A4AB6}" srcId="{162F69A6-0780-49EA-A6A8-3965C12489B2}" destId="{2B87ECDB-C552-42F6-9B52-6548A18B206B}" srcOrd="1" destOrd="0" parTransId="{0DC560D9-C62C-41BA-8D68-CB78933BFF0C}" sibTransId="{80EFB54F-1AC8-40D9-981D-4C85160A5799}"/>
    <dgm:cxn modelId="{DF18896F-7F42-4500-8AD0-6181E8694E28}" type="presOf" srcId="{F4A56385-3827-49D1-B533-953BA75136B7}" destId="{9260EF14-C09B-4543-88B7-7F45704CBA36}" srcOrd="0" destOrd="0" presId="urn:microsoft.com/office/officeart/2018/2/layout/IconVerticalSolidList"/>
    <dgm:cxn modelId="{175EB5FF-CD0E-4495-8FA8-F19D1233730A}" type="presOf" srcId="{30269CC2-8DD6-4402-82F3-18F164A732FF}" destId="{F113ED77-1650-49A8-987A-A13C2A50CEA5}" srcOrd="0" destOrd="0" presId="urn:microsoft.com/office/officeart/2018/2/layout/IconVerticalSolidList"/>
    <dgm:cxn modelId="{B6784D09-C55E-4568-A257-9A4C076E72A2}" type="presParOf" srcId="{05261D3E-3CC7-4C85-9E09-D67FC777908C}" destId="{25C6FE9B-AED9-47D9-807F-76A517615FC1}" srcOrd="0" destOrd="0" presId="urn:microsoft.com/office/officeart/2018/2/layout/IconVerticalSolidList"/>
    <dgm:cxn modelId="{918FF3CA-876D-40FA-841A-AB5A28A77ED2}" type="presParOf" srcId="{25C6FE9B-AED9-47D9-807F-76A517615FC1}" destId="{99698387-9DF3-4127-A7DE-FCE3F05A3470}" srcOrd="0" destOrd="0" presId="urn:microsoft.com/office/officeart/2018/2/layout/IconVerticalSolidList"/>
    <dgm:cxn modelId="{9E8C0B32-A7B3-460A-83CF-493652F6403A}" type="presParOf" srcId="{25C6FE9B-AED9-47D9-807F-76A517615FC1}" destId="{B52E1101-E263-4511-8D8F-5A215C912C41}" srcOrd="1" destOrd="0" presId="urn:microsoft.com/office/officeart/2018/2/layout/IconVerticalSolidList"/>
    <dgm:cxn modelId="{BF3562AE-51B6-4827-AC2A-02A6C7EE6F5E}" type="presParOf" srcId="{25C6FE9B-AED9-47D9-807F-76A517615FC1}" destId="{18EFBBAF-BD9F-4030-B8A4-57CCEB350921}" srcOrd="2" destOrd="0" presId="urn:microsoft.com/office/officeart/2018/2/layout/IconVerticalSolidList"/>
    <dgm:cxn modelId="{04E3ADEA-CCED-42DB-834F-C02041D4F81B}" type="presParOf" srcId="{25C6FE9B-AED9-47D9-807F-76A517615FC1}" destId="{F113ED77-1650-49A8-987A-A13C2A50CEA5}" srcOrd="3" destOrd="0" presId="urn:microsoft.com/office/officeart/2018/2/layout/IconVerticalSolidList"/>
    <dgm:cxn modelId="{F6438E6C-D016-4A64-9005-13CAA2685ADD}" type="presParOf" srcId="{05261D3E-3CC7-4C85-9E09-D67FC777908C}" destId="{084D1940-F8FF-48AA-A0CA-908C7645C951}" srcOrd="1" destOrd="0" presId="urn:microsoft.com/office/officeart/2018/2/layout/IconVerticalSolidList"/>
    <dgm:cxn modelId="{CEB88A46-381C-4FB3-B5C2-36F0205865FC}" type="presParOf" srcId="{05261D3E-3CC7-4C85-9E09-D67FC777908C}" destId="{922A9066-91F0-4494-8CF8-01F8511B6028}" srcOrd="2" destOrd="0" presId="urn:microsoft.com/office/officeart/2018/2/layout/IconVerticalSolidList"/>
    <dgm:cxn modelId="{D1B45BFC-BE7D-41A5-ACF1-DDC855C4E453}" type="presParOf" srcId="{922A9066-91F0-4494-8CF8-01F8511B6028}" destId="{FA3369E0-5B38-4FDD-A9F5-22B9810A03F7}" srcOrd="0" destOrd="0" presId="urn:microsoft.com/office/officeart/2018/2/layout/IconVerticalSolidList"/>
    <dgm:cxn modelId="{4643A976-3E27-4CAA-B7FC-B0B83CAF8B1F}" type="presParOf" srcId="{922A9066-91F0-4494-8CF8-01F8511B6028}" destId="{FADE9C4E-BFE3-4374-BE2C-676ED238ACF2}" srcOrd="1" destOrd="0" presId="urn:microsoft.com/office/officeart/2018/2/layout/IconVerticalSolidList"/>
    <dgm:cxn modelId="{D766C06F-7B8D-459C-9FB9-C58229C29760}" type="presParOf" srcId="{922A9066-91F0-4494-8CF8-01F8511B6028}" destId="{7000F0F2-143F-4CAE-BA6B-E9C401E5437A}" srcOrd="2" destOrd="0" presId="urn:microsoft.com/office/officeart/2018/2/layout/IconVerticalSolidList"/>
    <dgm:cxn modelId="{150742EF-413B-4B94-8C6E-7E0DC782FB81}" type="presParOf" srcId="{922A9066-91F0-4494-8CF8-01F8511B6028}" destId="{AC018808-9CEA-4C61-8875-3E922AA167D7}" srcOrd="3" destOrd="0" presId="urn:microsoft.com/office/officeart/2018/2/layout/IconVerticalSolidList"/>
    <dgm:cxn modelId="{8C73B2A2-55AA-4BE8-A101-760B33AD8140}" type="presParOf" srcId="{05261D3E-3CC7-4C85-9E09-D67FC777908C}" destId="{CE46B6BD-FA9F-4C65-8E75-D8C24C71657B}" srcOrd="3" destOrd="0" presId="urn:microsoft.com/office/officeart/2018/2/layout/IconVerticalSolidList"/>
    <dgm:cxn modelId="{18BE3019-0E90-4C32-A988-157009864AD2}" type="presParOf" srcId="{05261D3E-3CC7-4C85-9E09-D67FC777908C}" destId="{B12160B6-4EC8-4B4D-A1B2-F7F5F2795F75}" srcOrd="4" destOrd="0" presId="urn:microsoft.com/office/officeart/2018/2/layout/IconVerticalSolidList"/>
    <dgm:cxn modelId="{2EEC68C7-29BF-4C02-91C1-17C5C78737B5}" type="presParOf" srcId="{B12160B6-4EC8-4B4D-A1B2-F7F5F2795F75}" destId="{DB8ABDAA-976A-4A84-A3C3-277080E19DCA}" srcOrd="0" destOrd="0" presId="urn:microsoft.com/office/officeart/2018/2/layout/IconVerticalSolidList"/>
    <dgm:cxn modelId="{F1D89C2A-76D1-4569-963D-1C92D0A16E1C}" type="presParOf" srcId="{B12160B6-4EC8-4B4D-A1B2-F7F5F2795F75}" destId="{D335376E-740A-4A47-BC5B-3381DE731CE0}" srcOrd="1" destOrd="0" presId="urn:microsoft.com/office/officeart/2018/2/layout/IconVerticalSolidList"/>
    <dgm:cxn modelId="{4E76AE4D-E418-463B-994D-6DDD4BE738C0}" type="presParOf" srcId="{B12160B6-4EC8-4B4D-A1B2-F7F5F2795F75}" destId="{BCDE90E0-E45B-4C79-BE60-A53702208276}" srcOrd="2" destOrd="0" presId="urn:microsoft.com/office/officeart/2018/2/layout/IconVerticalSolidList"/>
    <dgm:cxn modelId="{A3104C94-C425-4DC0-8A01-7FDFF0F35AAA}" type="presParOf" srcId="{B12160B6-4EC8-4B4D-A1B2-F7F5F2795F75}" destId="{8409F791-340A-4625-9294-3E680D66DB63}" srcOrd="3" destOrd="0" presId="urn:microsoft.com/office/officeart/2018/2/layout/IconVerticalSolidList"/>
    <dgm:cxn modelId="{605473B3-8AA5-4EE0-BFBA-3AB749038A35}" type="presParOf" srcId="{05261D3E-3CC7-4C85-9E09-D67FC777908C}" destId="{D4892BA4-47FA-499C-84FA-3A971E9AFE41}" srcOrd="5" destOrd="0" presId="urn:microsoft.com/office/officeart/2018/2/layout/IconVerticalSolidList"/>
    <dgm:cxn modelId="{CC9F31C5-774B-4FC3-9646-7E0EFDB54727}" type="presParOf" srcId="{05261D3E-3CC7-4C85-9E09-D67FC777908C}" destId="{390D1410-0CB7-44D5-903C-C35615DE86E1}" srcOrd="6" destOrd="0" presId="urn:microsoft.com/office/officeart/2018/2/layout/IconVerticalSolidList"/>
    <dgm:cxn modelId="{34A9E1BF-6D83-4701-9E7B-CBCD8074AEAA}" type="presParOf" srcId="{390D1410-0CB7-44D5-903C-C35615DE86E1}" destId="{C2FCE80A-DCA0-4D7F-8F72-19CB2337E588}" srcOrd="0" destOrd="0" presId="urn:microsoft.com/office/officeart/2018/2/layout/IconVerticalSolidList"/>
    <dgm:cxn modelId="{2682A58B-536A-49D1-A507-E48E245F1609}" type="presParOf" srcId="{390D1410-0CB7-44D5-903C-C35615DE86E1}" destId="{1B0B9210-632F-4BB5-B140-1FA20D3CF123}" srcOrd="1" destOrd="0" presId="urn:microsoft.com/office/officeart/2018/2/layout/IconVerticalSolidList"/>
    <dgm:cxn modelId="{59D669F7-8B16-4888-95F6-5986C0AFE631}" type="presParOf" srcId="{390D1410-0CB7-44D5-903C-C35615DE86E1}" destId="{E9B85894-F3EF-4216-9DD4-962DCF409217}" srcOrd="2" destOrd="0" presId="urn:microsoft.com/office/officeart/2018/2/layout/IconVerticalSolidList"/>
    <dgm:cxn modelId="{BD8D7B70-D5A5-475A-9EAE-2DF74A65E7A7}" type="presParOf" srcId="{390D1410-0CB7-44D5-903C-C35615DE86E1}" destId="{3CBA7321-E2AC-48FD-B351-CE3C9A4CE924}" srcOrd="3" destOrd="0" presId="urn:microsoft.com/office/officeart/2018/2/layout/IconVerticalSolidList"/>
    <dgm:cxn modelId="{A54D5403-F787-4964-8489-63C75BE2EFB6}" type="presParOf" srcId="{05261D3E-3CC7-4C85-9E09-D67FC777908C}" destId="{5E25F319-BBA5-4820-B2FC-14F8D56BF078}" srcOrd="7" destOrd="0" presId="urn:microsoft.com/office/officeart/2018/2/layout/IconVerticalSolidList"/>
    <dgm:cxn modelId="{B5AAF852-AE2E-40BE-BC22-1382A2AD5A44}" type="presParOf" srcId="{05261D3E-3CC7-4C85-9E09-D67FC777908C}" destId="{A9DA4473-F7AD-4D05-A89E-4317469C9CAC}" srcOrd="8" destOrd="0" presId="urn:microsoft.com/office/officeart/2018/2/layout/IconVerticalSolidList"/>
    <dgm:cxn modelId="{80161854-1670-4BD7-9912-A0DFE5201001}" type="presParOf" srcId="{A9DA4473-F7AD-4D05-A89E-4317469C9CAC}" destId="{343A76ED-9DD6-4B0A-830E-16ED952B3D06}" srcOrd="0" destOrd="0" presId="urn:microsoft.com/office/officeart/2018/2/layout/IconVerticalSolidList"/>
    <dgm:cxn modelId="{17AEC66B-BBFF-4EF5-B894-6B5A992F362F}" type="presParOf" srcId="{A9DA4473-F7AD-4D05-A89E-4317469C9CAC}" destId="{C21BED67-1F13-4312-815B-B5C34DAA27F9}" srcOrd="1" destOrd="0" presId="urn:microsoft.com/office/officeart/2018/2/layout/IconVerticalSolidList"/>
    <dgm:cxn modelId="{D35FF1B4-6B78-4ECE-976F-17DFD749DB9F}" type="presParOf" srcId="{A9DA4473-F7AD-4D05-A89E-4317469C9CAC}" destId="{8854FDB6-04FD-4DEB-9AB6-DDB7E532A353}" srcOrd="2" destOrd="0" presId="urn:microsoft.com/office/officeart/2018/2/layout/IconVerticalSolidList"/>
    <dgm:cxn modelId="{00C148E5-B634-4CBF-973D-0F5A3C5E09C8}" type="presParOf" srcId="{A9DA4473-F7AD-4D05-A89E-4317469C9CAC}" destId="{9260EF14-C09B-4543-88B7-7F45704CBA3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A49DF98-867D-48FD-8C6A-11619CC54E26}">
      <dgm:prSet custT="1"/>
      <dgm:spPr>
        <a:solidFill>
          <a:schemeClr val="accent2"/>
        </a:solidFill>
        <a:ln>
          <a:noFill/>
        </a:ln>
      </dgm:spPr>
      <dgm:t>
        <a:bodyPr/>
        <a:lstStyle/>
        <a:p>
          <a:r>
            <a:rPr lang="en-US" sz="2800" dirty="0" smtClean="0">
              <a:solidFill>
                <a:schemeClr val="tx1"/>
              </a:solidFill>
            </a:rPr>
            <a:t>Key takeaways</a:t>
          </a:r>
          <a:endParaRPr lang="en-US" sz="2800" dirty="0">
            <a:solidFill>
              <a:schemeClr val="tx1"/>
            </a:solidFill>
          </a:endParaRPr>
        </a:p>
      </dgm:t>
    </dgm:pt>
    <dgm:pt modelId="{68E16295-5968-427D-8FEC-140904115879}" type="parTrans" cxnId="{1514D9C3-0364-4D35-B599-B493CBB9F80D}">
      <dgm:prSet/>
      <dgm:spPr/>
      <dgm:t>
        <a:bodyPr/>
        <a:lstStyle/>
        <a:p>
          <a:endParaRPr lang="en-US" sz="2800"/>
        </a:p>
      </dgm:t>
    </dgm:pt>
    <dgm:pt modelId="{C8FD5B74-EA17-4780-8EAB-5CC8C9F831ED}" type="sibTrans" cxnId="{1514D9C3-0364-4D35-B599-B493CBB9F80D}">
      <dgm:prSet/>
      <dgm:spPr/>
      <dgm:t>
        <a:bodyPr/>
        <a:lstStyle/>
        <a:p>
          <a:endParaRPr lang="en-US" sz="2800"/>
        </a:p>
      </dgm:t>
    </dgm:pt>
    <dgm:pt modelId="{AFD5BBE0-76D5-4013-A7B9-D8B45384E832}">
      <dgm:prSet custT="1"/>
      <dgm:spPr>
        <a:noFill/>
        <a:ln>
          <a:noFill/>
        </a:ln>
      </dgm:spPr>
      <dgm:t>
        <a:bodyPr/>
        <a:lstStyle/>
        <a:p>
          <a:pPr>
            <a:buClr>
              <a:schemeClr val="accent2"/>
            </a:buClr>
            <a:buFont typeface="Wingdings" panose="05000000000000000000" pitchFamily="2" charset="2"/>
            <a:buNone/>
          </a:pPr>
          <a:endParaRPr lang="en-US" sz="2600" dirty="0">
            <a:solidFill>
              <a:schemeClr val="bg1"/>
            </a:solidFill>
          </a:endParaRPr>
        </a:p>
      </dgm:t>
    </dgm:pt>
    <dgm:pt modelId="{6F215635-4533-4EFC-BF33-6A47D23160D3}" type="parTrans" cxnId="{07FA8099-7CB8-4C68-8A9A-21FB51553450}">
      <dgm:prSet/>
      <dgm:spPr/>
      <dgm:t>
        <a:bodyPr/>
        <a:lstStyle/>
        <a:p>
          <a:endParaRPr lang="en-US"/>
        </a:p>
      </dgm:t>
    </dgm:pt>
    <dgm:pt modelId="{5493BF1C-3786-4D2B-AC13-A5AA3D912D76}" type="sibTrans" cxnId="{07FA8099-7CB8-4C68-8A9A-21FB51553450}">
      <dgm:prSet/>
      <dgm:spPr/>
      <dgm:t>
        <a:bodyPr/>
        <a:lstStyle/>
        <a:p>
          <a:endParaRPr lang="en-US"/>
        </a:p>
      </dgm:t>
    </dgm:pt>
    <dgm:pt modelId="{48838873-4431-4954-9171-1238775AC576}" type="pres">
      <dgm:prSet presAssocID="{B192402E-D48E-4A20-9102-455829196172}" presName="linear" presStyleCnt="0">
        <dgm:presLayoutVars>
          <dgm:dir/>
          <dgm:animLvl val="lvl"/>
          <dgm:resizeHandles val="exact"/>
        </dgm:presLayoutVars>
      </dgm:prSet>
      <dgm:spPr/>
      <dgm:t>
        <a:bodyPr/>
        <a:lstStyle/>
        <a:p>
          <a:endParaRPr lang="en-US"/>
        </a:p>
      </dgm:t>
    </dgm:pt>
    <dgm:pt modelId="{ADA60600-5F4A-49C6-91D8-2B4F4EF7F0C5}" type="pres">
      <dgm:prSet presAssocID="{7A49DF98-867D-48FD-8C6A-11619CC54E26}" presName="parentLin" presStyleCnt="0"/>
      <dgm:spPr/>
      <dgm:t>
        <a:bodyPr/>
        <a:lstStyle/>
        <a:p>
          <a:endParaRPr lang="en-US"/>
        </a:p>
      </dgm:t>
    </dgm:pt>
    <dgm:pt modelId="{47D332B7-C90F-4055-8376-68DED81340C7}" type="pres">
      <dgm:prSet presAssocID="{7A49DF98-867D-48FD-8C6A-11619CC54E26}" presName="parentLeftMargin" presStyleLbl="node1" presStyleIdx="0" presStyleCnt="1"/>
      <dgm:spPr/>
      <dgm:t>
        <a:bodyPr/>
        <a:lstStyle/>
        <a:p>
          <a:endParaRPr lang="en-US"/>
        </a:p>
      </dgm:t>
    </dgm:pt>
    <dgm:pt modelId="{8EFCDC49-2431-44A7-9E88-01190BAF5B19}" type="pres">
      <dgm:prSet presAssocID="{7A49DF98-867D-48FD-8C6A-11619CC54E26}" presName="parentText" presStyleLbl="node1" presStyleIdx="0" presStyleCnt="1" custScaleY="33480" custLinFactY="-52019" custLinFactNeighborX="-32704" custLinFactNeighborY="-100000">
        <dgm:presLayoutVars>
          <dgm:chMax val="0"/>
          <dgm:bulletEnabled val="1"/>
        </dgm:presLayoutVars>
      </dgm:prSet>
      <dgm:spPr>
        <a:prstGeom prst="rect">
          <a:avLst/>
        </a:prstGeom>
      </dgm:spPr>
      <dgm:t>
        <a:bodyPr/>
        <a:lstStyle/>
        <a:p>
          <a:endParaRPr lang="en-US"/>
        </a:p>
      </dgm:t>
    </dgm:pt>
    <dgm:pt modelId="{F95C0667-9363-47DF-A653-E9673BF14A41}" type="pres">
      <dgm:prSet presAssocID="{7A49DF98-867D-48FD-8C6A-11619CC54E26}" presName="negativeSpace" presStyleCnt="0"/>
      <dgm:spPr/>
      <dgm:t>
        <a:bodyPr/>
        <a:lstStyle/>
        <a:p>
          <a:endParaRPr lang="en-US"/>
        </a:p>
      </dgm:t>
    </dgm:pt>
    <dgm:pt modelId="{A7174219-EC9E-4267-A04D-B18EE847387A}" type="pres">
      <dgm:prSet presAssocID="{7A49DF98-867D-48FD-8C6A-11619CC54E26}" presName="childText" presStyleLbl="conFgAcc1" presStyleIdx="0" presStyleCnt="1" custScaleY="52994">
        <dgm:presLayoutVars>
          <dgm:bulletEnabled val="1"/>
        </dgm:presLayoutVars>
      </dgm:prSet>
      <dgm:spPr/>
      <dgm:t>
        <a:bodyPr/>
        <a:lstStyle/>
        <a:p>
          <a:endParaRPr lang="en-US"/>
        </a:p>
      </dgm:t>
    </dgm:pt>
  </dgm:ptLst>
  <dgm:cxnLst>
    <dgm:cxn modelId="{260CC718-1C19-4A58-B25E-4613464E2BCD}" type="presOf" srcId="{B192402E-D48E-4A20-9102-455829196172}" destId="{48838873-4431-4954-9171-1238775AC576}" srcOrd="0" destOrd="0" presId="urn:microsoft.com/office/officeart/2005/8/layout/list1"/>
    <dgm:cxn modelId="{323B659E-DBBB-459D-BAA9-704ADD5267A5}" type="presOf" srcId="{7A49DF98-867D-48FD-8C6A-11619CC54E26}" destId="{8EFCDC49-2431-44A7-9E88-01190BAF5B19}" srcOrd="1" destOrd="0" presId="urn:microsoft.com/office/officeart/2005/8/layout/list1"/>
    <dgm:cxn modelId="{07FA8099-7CB8-4C68-8A9A-21FB51553450}" srcId="{7A49DF98-867D-48FD-8C6A-11619CC54E26}" destId="{AFD5BBE0-76D5-4013-A7B9-D8B45384E832}" srcOrd="0" destOrd="0" parTransId="{6F215635-4533-4EFC-BF33-6A47D23160D3}" sibTransId="{5493BF1C-3786-4D2B-AC13-A5AA3D912D76}"/>
    <dgm:cxn modelId="{8556C68A-F6BE-4FD9-BB63-E6F9FB39DFB7}" type="presOf" srcId="{AFD5BBE0-76D5-4013-A7B9-D8B45384E832}" destId="{A7174219-EC9E-4267-A04D-B18EE847387A}" srcOrd="0" destOrd="0" presId="urn:microsoft.com/office/officeart/2005/8/layout/list1"/>
    <dgm:cxn modelId="{1514D9C3-0364-4D35-B599-B493CBB9F80D}" srcId="{B192402E-D48E-4A20-9102-455829196172}" destId="{7A49DF98-867D-48FD-8C6A-11619CC54E26}" srcOrd="0" destOrd="0" parTransId="{68E16295-5968-427D-8FEC-140904115879}" sibTransId="{C8FD5B74-EA17-4780-8EAB-5CC8C9F831ED}"/>
    <dgm:cxn modelId="{50E4AAED-ECDC-4575-BA45-A3C06AC70654}" type="presOf" srcId="{7A49DF98-867D-48FD-8C6A-11619CC54E26}" destId="{47D332B7-C90F-4055-8376-68DED81340C7}" srcOrd="0" destOrd="0" presId="urn:microsoft.com/office/officeart/2005/8/layout/list1"/>
    <dgm:cxn modelId="{D78A3A74-3735-46A5-AE53-D5DBFCE60B3C}" type="presParOf" srcId="{48838873-4431-4954-9171-1238775AC576}" destId="{ADA60600-5F4A-49C6-91D8-2B4F4EF7F0C5}" srcOrd="0" destOrd="0" presId="urn:microsoft.com/office/officeart/2005/8/layout/list1"/>
    <dgm:cxn modelId="{0BA1AE4E-38D2-4A37-B0B8-E3322BED4927}" type="presParOf" srcId="{ADA60600-5F4A-49C6-91D8-2B4F4EF7F0C5}" destId="{47D332B7-C90F-4055-8376-68DED81340C7}" srcOrd="0" destOrd="0" presId="urn:microsoft.com/office/officeart/2005/8/layout/list1"/>
    <dgm:cxn modelId="{D5C3BD72-4785-4C45-A8D6-1E2106C5A127}" type="presParOf" srcId="{ADA60600-5F4A-49C6-91D8-2B4F4EF7F0C5}" destId="{8EFCDC49-2431-44A7-9E88-01190BAF5B19}" srcOrd="1" destOrd="0" presId="urn:microsoft.com/office/officeart/2005/8/layout/list1"/>
    <dgm:cxn modelId="{0EF623F6-C99C-4198-8F44-98A4197C3E57}" type="presParOf" srcId="{48838873-4431-4954-9171-1238775AC576}" destId="{F95C0667-9363-47DF-A653-E9673BF14A41}" srcOrd="1" destOrd="0" presId="urn:microsoft.com/office/officeart/2005/8/layout/list1"/>
    <dgm:cxn modelId="{FC6441F3-3646-434B-8813-D41E2442279A}" type="presParOf" srcId="{48838873-4431-4954-9171-1238775AC576}" destId="{A7174219-EC9E-4267-A04D-B18EE847387A}" srcOrd="2" destOrd="0" presId="urn:microsoft.com/office/officeart/2005/8/layout/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2F69A6-0780-49EA-A6A8-3965C12489B2}"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0269CC2-8DD6-4402-82F3-18F164A732FF}">
      <dgm:prSet/>
      <dgm:spPr/>
      <dgm:t>
        <a:bodyPr/>
        <a:lstStyle/>
        <a:p>
          <a:r>
            <a:rPr lang="en-US" dirty="0" smtClean="0">
              <a:solidFill>
                <a:schemeClr val="bg1"/>
              </a:solidFill>
            </a:rPr>
            <a:t>Better targeted areas for development</a:t>
          </a:r>
          <a:endParaRPr lang="en-US" dirty="0">
            <a:solidFill>
              <a:schemeClr val="bg1"/>
            </a:solidFill>
          </a:endParaRPr>
        </a:p>
      </dgm:t>
    </dgm:pt>
    <dgm:pt modelId="{4A8A3B18-A3DE-475C-8BF1-FB4B84DDA43B}" type="parTrans" cxnId="{813C1BD6-5A4A-43F4-8BF7-0645F72381AA}">
      <dgm:prSet/>
      <dgm:spPr/>
      <dgm:t>
        <a:bodyPr/>
        <a:lstStyle/>
        <a:p>
          <a:endParaRPr lang="en-US"/>
        </a:p>
      </dgm:t>
    </dgm:pt>
    <dgm:pt modelId="{2DAA2C1D-14F6-4BCA-B047-0B53ADD46F43}" type="sibTrans" cxnId="{813C1BD6-5A4A-43F4-8BF7-0645F72381AA}">
      <dgm:prSet/>
      <dgm:spPr/>
      <dgm:t>
        <a:bodyPr/>
        <a:lstStyle/>
        <a:p>
          <a:endParaRPr lang="en-US"/>
        </a:p>
      </dgm:t>
    </dgm:pt>
    <dgm:pt modelId="{2B87ECDB-C552-42F6-9B52-6548A18B206B}">
      <dgm:prSet/>
      <dgm:spPr/>
      <dgm:t>
        <a:bodyPr/>
        <a:lstStyle/>
        <a:p>
          <a:r>
            <a:rPr lang="en-US" dirty="0" smtClean="0">
              <a:solidFill>
                <a:schemeClr val="bg1"/>
              </a:solidFill>
            </a:rPr>
            <a:t>Better identification of successful teachers/leaders</a:t>
          </a:r>
          <a:endParaRPr lang="en-US" dirty="0">
            <a:solidFill>
              <a:schemeClr val="bg1"/>
            </a:solidFill>
          </a:endParaRPr>
        </a:p>
      </dgm:t>
    </dgm:pt>
    <dgm:pt modelId="{0DC560D9-C62C-41BA-8D68-CB78933BFF0C}" type="parTrans" cxnId="{91AFA996-5E3B-401C-B400-E70DBD4A4AB6}">
      <dgm:prSet/>
      <dgm:spPr/>
      <dgm:t>
        <a:bodyPr/>
        <a:lstStyle/>
        <a:p>
          <a:endParaRPr lang="en-US"/>
        </a:p>
      </dgm:t>
    </dgm:pt>
    <dgm:pt modelId="{80EFB54F-1AC8-40D9-981D-4C85160A5799}" type="sibTrans" cxnId="{91AFA996-5E3B-401C-B400-E70DBD4A4AB6}">
      <dgm:prSet/>
      <dgm:spPr/>
      <dgm:t>
        <a:bodyPr/>
        <a:lstStyle/>
        <a:p>
          <a:endParaRPr lang="en-US"/>
        </a:p>
      </dgm:t>
    </dgm:pt>
    <dgm:pt modelId="{419DF63C-9792-4EF5-9125-1EEF4D07C33F}">
      <dgm:prSet/>
      <dgm:spPr/>
      <dgm:t>
        <a:bodyPr/>
        <a:lstStyle/>
        <a:p>
          <a:r>
            <a:rPr lang="en-US" dirty="0" smtClean="0">
              <a:solidFill>
                <a:schemeClr val="bg1"/>
              </a:solidFill>
            </a:rPr>
            <a:t>Better college and career readiness</a:t>
          </a:r>
          <a:endParaRPr lang="en-US" dirty="0">
            <a:solidFill>
              <a:schemeClr val="bg1"/>
            </a:solidFill>
          </a:endParaRPr>
        </a:p>
      </dgm:t>
    </dgm:pt>
    <dgm:pt modelId="{2B95E8EF-82FE-4F54-970D-D55C9AD8EC00}" type="parTrans" cxnId="{024B121E-3EE5-42C9-97D1-5E0D27C29DC3}">
      <dgm:prSet/>
      <dgm:spPr/>
      <dgm:t>
        <a:bodyPr/>
        <a:lstStyle/>
        <a:p>
          <a:endParaRPr lang="en-US"/>
        </a:p>
      </dgm:t>
    </dgm:pt>
    <dgm:pt modelId="{EA8773AB-BB82-4BF6-944E-80CD2086CE93}" type="sibTrans" cxnId="{024B121E-3EE5-42C9-97D1-5E0D27C29DC3}">
      <dgm:prSet/>
      <dgm:spPr/>
      <dgm:t>
        <a:bodyPr/>
        <a:lstStyle/>
        <a:p>
          <a:endParaRPr lang="en-US"/>
        </a:p>
      </dgm:t>
    </dgm:pt>
    <dgm:pt modelId="{1B1E513F-BEB7-483A-8F12-A8210AEF19E9}">
      <dgm:prSet/>
      <dgm:spPr/>
      <dgm:t>
        <a:bodyPr/>
        <a:lstStyle/>
        <a:p>
          <a:r>
            <a:rPr lang="en-US" dirty="0" smtClean="0">
              <a:solidFill>
                <a:schemeClr val="bg1"/>
              </a:solidFill>
            </a:rPr>
            <a:t>Better identification of BTO schools</a:t>
          </a:r>
          <a:endParaRPr lang="en-US" dirty="0">
            <a:solidFill>
              <a:schemeClr val="bg1"/>
            </a:solidFill>
          </a:endParaRPr>
        </a:p>
      </dgm:t>
    </dgm:pt>
    <dgm:pt modelId="{DB284026-3063-4705-B72C-ADE04469BE6D}" type="parTrans" cxnId="{9CD469EF-CF99-411A-B4B3-5B2C59AF684C}">
      <dgm:prSet/>
      <dgm:spPr/>
      <dgm:t>
        <a:bodyPr/>
        <a:lstStyle/>
        <a:p>
          <a:endParaRPr lang="en-US"/>
        </a:p>
      </dgm:t>
    </dgm:pt>
    <dgm:pt modelId="{D99C9B80-BA48-46B7-8B67-372E2AFD9E86}" type="sibTrans" cxnId="{9CD469EF-CF99-411A-B4B3-5B2C59AF684C}">
      <dgm:prSet/>
      <dgm:spPr/>
      <dgm:t>
        <a:bodyPr/>
        <a:lstStyle/>
        <a:p>
          <a:endParaRPr lang="en-US"/>
        </a:p>
      </dgm:t>
    </dgm:pt>
    <dgm:pt modelId="{F4A56385-3827-49D1-B533-953BA75136B7}">
      <dgm:prSet/>
      <dgm:spPr/>
      <dgm:t>
        <a:bodyPr/>
        <a:lstStyle/>
        <a:p>
          <a:r>
            <a:rPr lang="en-US" dirty="0" smtClean="0">
              <a:solidFill>
                <a:schemeClr val="bg1"/>
              </a:solidFill>
            </a:rPr>
            <a:t>Better worldwide competitiveness</a:t>
          </a:r>
          <a:endParaRPr lang="en-US" dirty="0">
            <a:solidFill>
              <a:schemeClr val="bg1"/>
            </a:solidFill>
          </a:endParaRPr>
        </a:p>
      </dgm:t>
    </dgm:pt>
    <dgm:pt modelId="{5C6E35C5-B6D6-42D4-9FF2-63E3FEC1E45F}" type="parTrans" cxnId="{D572C096-14C8-487B-ABCD-6354192B80BA}">
      <dgm:prSet/>
      <dgm:spPr/>
      <dgm:t>
        <a:bodyPr/>
        <a:lstStyle/>
        <a:p>
          <a:endParaRPr lang="en-US"/>
        </a:p>
      </dgm:t>
    </dgm:pt>
    <dgm:pt modelId="{E866DA3A-B427-429E-A892-4812B432ED79}" type="sibTrans" cxnId="{D572C096-14C8-487B-ABCD-6354192B80BA}">
      <dgm:prSet/>
      <dgm:spPr/>
      <dgm:t>
        <a:bodyPr/>
        <a:lstStyle/>
        <a:p>
          <a:endParaRPr lang="en-US"/>
        </a:p>
      </dgm:t>
    </dgm:pt>
    <dgm:pt modelId="{05261D3E-3CC7-4C85-9E09-D67FC777908C}" type="pres">
      <dgm:prSet presAssocID="{162F69A6-0780-49EA-A6A8-3965C12489B2}" presName="root" presStyleCnt="0">
        <dgm:presLayoutVars>
          <dgm:dir/>
          <dgm:resizeHandles val="exact"/>
        </dgm:presLayoutVars>
      </dgm:prSet>
      <dgm:spPr/>
      <dgm:t>
        <a:bodyPr/>
        <a:lstStyle/>
        <a:p>
          <a:endParaRPr lang="en-US"/>
        </a:p>
      </dgm:t>
    </dgm:pt>
    <dgm:pt modelId="{25C6FE9B-AED9-47D9-807F-76A517615FC1}" type="pres">
      <dgm:prSet presAssocID="{30269CC2-8DD6-4402-82F3-18F164A732FF}" presName="compNode" presStyleCnt="0"/>
      <dgm:spPr/>
      <dgm:t>
        <a:bodyPr/>
        <a:lstStyle/>
        <a:p>
          <a:endParaRPr lang="en-US"/>
        </a:p>
      </dgm:t>
    </dgm:pt>
    <dgm:pt modelId="{99698387-9DF3-4127-A7DE-FCE3F05A3470}" type="pres">
      <dgm:prSet presAssocID="{30269CC2-8DD6-4402-82F3-18F164A732FF}" presName="bgRect" presStyleLbl="bgShp" presStyleIdx="0" presStyleCnt="5"/>
      <dgm:spPr>
        <a:prstGeom prst="rect">
          <a:avLst/>
        </a:prstGeom>
        <a:gradFill rotWithShape="0">
          <a:gsLst>
            <a:gs pos="0">
              <a:schemeClr val="tx1">
                <a:lumMod val="75000"/>
                <a:lumOff val="25000"/>
              </a:schemeClr>
            </a:gs>
            <a:gs pos="15929">
              <a:schemeClr val="tx1">
                <a:lumMod val="85000"/>
                <a:lumOff val="15000"/>
              </a:schemeClr>
            </a:gs>
            <a:gs pos="97000">
              <a:schemeClr val="tx1">
                <a:lumMod val="85000"/>
                <a:lumOff val="15000"/>
              </a:schemeClr>
            </a:gs>
            <a:gs pos="100000">
              <a:schemeClr val="accent2">
                <a:lumMod val="75000"/>
              </a:schemeClr>
            </a:gs>
          </a:gsLst>
          <a:lin ang="10800000" scaled="0"/>
        </a:gradFill>
      </dgm:spPr>
      <dgm:t>
        <a:bodyPr/>
        <a:lstStyle/>
        <a:p>
          <a:endParaRPr lang="en-US"/>
        </a:p>
      </dgm:t>
    </dgm:pt>
    <dgm:pt modelId="{B52E1101-E263-4511-8D8F-5A215C912C41}" type="pres">
      <dgm:prSet presAssocID="{30269CC2-8DD6-4402-82F3-18F164A732FF}" presName="iconRect" presStyleLbl="node1" presStyleIdx="0" presStyleCnt="5" custLinFactNeighborX="-16939" custLinFactNeighborY="-7029"/>
      <dgm:spPr>
        <a:blipFill>
          <a:blip xmlns:r="http://schemas.openxmlformats.org/officeDocument/2006/relationships" r:embed="rId1" cstate="hqprint">
            <a:lum bright="70000" contrast="-70000"/>
            <a:extLst>
              <a:ext uri="{28A0092B-C50C-407E-A947-70E740481C1C}">
                <a14:useLocalDpi xmlns:a14="http://schemas.microsoft.com/office/drawing/2010/main" val="0"/>
              </a:ext>
            </a:extLst>
          </a:blip>
          <a:srcRect/>
          <a:stretch>
            <a:fillRect/>
          </a:stretch>
        </a:blipFill>
        <a:ln>
          <a:noFill/>
        </a:ln>
      </dgm:spPr>
      <dgm:t>
        <a:bodyPr/>
        <a:lstStyle/>
        <a:p>
          <a:endParaRPr lang="en-US"/>
        </a:p>
      </dgm:t>
      <dgm:extLst/>
    </dgm:pt>
    <dgm:pt modelId="{18EFBBAF-BD9F-4030-B8A4-57CCEB350921}" type="pres">
      <dgm:prSet presAssocID="{30269CC2-8DD6-4402-82F3-18F164A732FF}" presName="spaceRect" presStyleCnt="0"/>
      <dgm:spPr/>
      <dgm:t>
        <a:bodyPr/>
        <a:lstStyle/>
        <a:p>
          <a:endParaRPr lang="en-US"/>
        </a:p>
      </dgm:t>
    </dgm:pt>
    <dgm:pt modelId="{F113ED77-1650-49A8-987A-A13C2A50CEA5}" type="pres">
      <dgm:prSet presAssocID="{30269CC2-8DD6-4402-82F3-18F164A732FF}" presName="parTx" presStyleLbl="revTx" presStyleIdx="0" presStyleCnt="5">
        <dgm:presLayoutVars>
          <dgm:chMax val="0"/>
          <dgm:chPref val="0"/>
        </dgm:presLayoutVars>
      </dgm:prSet>
      <dgm:spPr/>
      <dgm:t>
        <a:bodyPr/>
        <a:lstStyle/>
        <a:p>
          <a:endParaRPr lang="en-US"/>
        </a:p>
      </dgm:t>
    </dgm:pt>
    <dgm:pt modelId="{084D1940-F8FF-48AA-A0CA-908C7645C951}" type="pres">
      <dgm:prSet presAssocID="{2DAA2C1D-14F6-4BCA-B047-0B53ADD46F43}" presName="sibTrans" presStyleCnt="0"/>
      <dgm:spPr/>
      <dgm:t>
        <a:bodyPr/>
        <a:lstStyle/>
        <a:p>
          <a:endParaRPr lang="en-US"/>
        </a:p>
      </dgm:t>
    </dgm:pt>
    <dgm:pt modelId="{922A9066-91F0-4494-8CF8-01F8511B6028}" type="pres">
      <dgm:prSet presAssocID="{2B87ECDB-C552-42F6-9B52-6548A18B206B}" presName="compNode" presStyleCnt="0"/>
      <dgm:spPr/>
      <dgm:t>
        <a:bodyPr/>
        <a:lstStyle/>
        <a:p>
          <a:endParaRPr lang="en-US"/>
        </a:p>
      </dgm:t>
    </dgm:pt>
    <dgm:pt modelId="{FA3369E0-5B38-4FDD-A9F5-22B9810A03F7}" type="pres">
      <dgm:prSet presAssocID="{2B87ECDB-C552-42F6-9B52-6548A18B206B}" presName="bgRect" presStyleLbl="bgShp" presStyleIdx="1" presStyleCnt="5" custLinFactNeighborY="4591"/>
      <dgm:spPr>
        <a:xfrm>
          <a:off x="0" y="1249576"/>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endParaRPr lang="en-US"/>
        </a:p>
      </dgm:t>
    </dgm:pt>
    <dgm:pt modelId="{FADE9C4E-BFE3-4374-BE2C-676ED238ACF2}" type="pres">
      <dgm:prSet presAssocID="{2B87ECDB-C552-42F6-9B52-6548A18B206B}" presName="iconRect" presStyleLbl="node1" presStyleIdx="1" presStyleCnt="5" custLinFactX="400000" custLinFactY="312844" custLinFactNeighborX="497411" custLinFactNeighborY="400000"/>
      <dgm:spPr>
        <a:noFill/>
        <a:ln>
          <a:noFill/>
        </a:ln>
      </dgm:spPr>
      <dgm:t>
        <a:bodyPr/>
        <a:lstStyle/>
        <a:p>
          <a:endParaRPr lang="en-US"/>
        </a:p>
      </dgm:t>
      <dgm:extLst>
        <a:ext uri="{E40237B7-FDA0-4F09-8148-C483321AD2D9}">
          <dgm14:cNvPr xmlns:dgm14="http://schemas.microsoft.com/office/drawing/2010/diagram" id="0" name="" descr="Education"/>
        </a:ext>
      </dgm:extLst>
    </dgm:pt>
    <dgm:pt modelId="{7000F0F2-143F-4CAE-BA6B-E9C401E5437A}" type="pres">
      <dgm:prSet presAssocID="{2B87ECDB-C552-42F6-9B52-6548A18B206B}" presName="spaceRect" presStyleCnt="0"/>
      <dgm:spPr/>
      <dgm:t>
        <a:bodyPr/>
        <a:lstStyle/>
        <a:p>
          <a:endParaRPr lang="en-US"/>
        </a:p>
      </dgm:t>
    </dgm:pt>
    <dgm:pt modelId="{AC018808-9CEA-4C61-8875-3E922AA167D7}" type="pres">
      <dgm:prSet presAssocID="{2B87ECDB-C552-42F6-9B52-6548A18B206B}" presName="parTx" presStyleLbl="revTx" presStyleIdx="1" presStyleCnt="5">
        <dgm:presLayoutVars>
          <dgm:chMax val="0"/>
          <dgm:chPref val="0"/>
        </dgm:presLayoutVars>
      </dgm:prSet>
      <dgm:spPr/>
      <dgm:t>
        <a:bodyPr/>
        <a:lstStyle/>
        <a:p>
          <a:endParaRPr lang="en-US"/>
        </a:p>
      </dgm:t>
    </dgm:pt>
    <dgm:pt modelId="{CE46B6BD-FA9F-4C65-8E75-D8C24C71657B}" type="pres">
      <dgm:prSet presAssocID="{80EFB54F-1AC8-40D9-981D-4C85160A5799}" presName="sibTrans" presStyleCnt="0"/>
      <dgm:spPr/>
      <dgm:t>
        <a:bodyPr/>
        <a:lstStyle/>
        <a:p>
          <a:endParaRPr lang="en-US"/>
        </a:p>
      </dgm:t>
    </dgm:pt>
    <dgm:pt modelId="{B12160B6-4EC8-4B4D-A1B2-F7F5F2795F75}" type="pres">
      <dgm:prSet presAssocID="{419DF63C-9792-4EF5-9125-1EEF4D07C33F}" presName="compNode" presStyleCnt="0"/>
      <dgm:spPr/>
      <dgm:t>
        <a:bodyPr/>
        <a:lstStyle/>
        <a:p>
          <a:endParaRPr lang="en-US"/>
        </a:p>
      </dgm:t>
    </dgm:pt>
    <dgm:pt modelId="{DB8ABDAA-976A-4A84-A3C3-277080E19DCA}" type="pres">
      <dgm:prSet presAssocID="{419DF63C-9792-4EF5-9125-1EEF4D07C33F}" presName="bgRect" presStyleLbl="bgShp" presStyleIdx="2" presStyleCnt="5"/>
      <dgm:spPr>
        <a:xfrm>
          <a:off x="0" y="2494477"/>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endParaRPr lang="en-US"/>
        </a:p>
      </dgm:t>
    </dgm:pt>
    <dgm:pt modelId="{D335376E-740A-4A47-BC5B-3381DE731CE0}" type="pres">
      <dgm:prSet presAssocID="{419DF63C-9792-4EF5-9125-1EEF4D07C33F}" presName="iconRect" presStyleLbl="node1" presStyleIdx="2" presStyleCnt="5" custLinFactY="-100000" custLinFactNeighborX="-10017" custLinFactNeighborY="-109109"/>
      <dgm:spPr>
        <a:blipFill>
          <a:blip xmlns:r="http://schemas.openxmlformats.org/officeDocument/2006/relationships" r:embed="rId2" cstate="screen">
            <a:duotone>
              <a:prstClr val="black"/>
              <a:schemeClr val="tx2">
                <a:tint val="45000"/>
                <a:satMod val="400000"/>
              </a:schemeClr>
            </a:duotone>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OpenEnrollment"/>
        </a:ext>
      </dgm:extLst>
    </dgm:pt>
    <dgm:pt modelId="{BCDE90E0-E45B-4C79-BE60-A53702208276}" type="pres">
      <dgm:prSet presAssocID="{419DF63C-9792-4EF5-9125-1EEF4D07C33F}" presName="spaceRect" presStyleCnt="0"/>
      <dgm:spPr/>
      <dgm:t>
        <a:bodyPr/>
        <a:lstStyle/>
        <a:p>
          <a:endParaRPr lang="en-US"/>
        </a:p>
      </dgm:t>
    </dgm:pt>
    <dgm:pt modelId="{8409F791-340A-4625-9294-3E680D66DB63}" type="pres">
      <dgm:prSet presAssocID="{419DF63C-9792-4EF5-9125-1EEF4D07C33F}" presName="parTx" presStyleLbl="revTx" presStyleIdx="2" presStyleCnt="5">
        <dgm:presLayoutVars>
          <dgm:chMax val="0"/>
          <dgm:chPref val="0"/>
        </dgm:presLayoutVars>
      </dgm:prSet>
      <dgm:spPr/>
      <dgm:t>
        <a:bodyPr/>
        <a:lstStyle/>
        <a:p>
          <a:endParaRPr lang="en-US"/>
        </a:p>
      </dgm:t>
    </dgm:pt>
    <dgm:pt modelId="{D4892BA4-47FA-499C-84FA-3A971E9AFE41}" type="pres">
      <dgm:prSet presAssocID="{EA8773AB-BB82-4BF6-944E-80CD2086CE93}" presName="sibTrans" presStyleCnt="0"/>
      <dgm:spPr/>
      <dgm:t>
        <a:bodyPr/>
        <a:lstStyle/>
        <a:p>
          <a:endParaRPr lang="en-US"/>
        </a:p>
      </dgm:t>
    </dgm:pt>
    <dgm:pt modelId="{390D1410-0CB7-44D5-903C-C35615DE86E1}" type="pres">
      <dgm:prSet presAssocID="{1B1E513F-BEB7-483A-8F12-A8210AEF19E9}" presName="compNode" presStyleCnt="0"/>
      <dgm:spPr/>
      <dgm:t>
        <a:bodyPr/>
        <a:lstStyle/>
        <a:p>
          <a:endParaRPr lang="en-US"/>
        </a:p>
      </dgm:t>
    </dgm:pt>
    <dgm:pt modelId="{C2FCE80A-DCA0-4D7F-8F72-19CB2337E588}" type="pres">
      <dgm:prSet presAssocID="{1B1E513F-BEB7-483A-8F12-A8210AEF19E9}" presName="bgRect" presStyleLbl="bgShp" presStyleIdx="3" presStyleCnt="5"/>
      <dgm:spPr>
        <a:xfrm>
          <a:off x="0" y="3739377"/>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endParaRPr lang="en-US"/>
        </a:p>
      </dgm:t>
    </dgm:pt>
    <dgm:pt modelId="{1B0B9210-632F-4BB5-B140-1FA20D3CF123}" type="pres">
      <dgm:prSet presAssocID="{1B1E513F-BEB7-483A-8F12-A8210AEF19E9}" presName="iconRect" presStyleLbl="node1" presStyleIdx="3" presStyleCnt="5" custLinFactX="489313" custLinFactNeighborX="500000" custLinFactNeighborY="8786"/>
      <dgm:spPr>
        <a:noFill/>
        <a:ln>
          <a:noFill/>
        </a:ln>
      </dgm:spPr>
      <dgm:t>
        <a:bodyPr/>
        <a:lstStyle/>
        <a:p>
          <a:endParaRPr lang="en-US"/>
        </a:p>
      </dgm:t>
      <dgm:extLst/>
    </dgm:pt>
    <dgm:pt modelId="{E9B85894-F3EF-4216-9DD4-962DCF409217}" type="pres">
      <dgm:prSet presAssocID="{1B1E513F-BEB7-483A-8F12-A8210AEF19E9}" presName="spaceRect" presStyleCnt="0"/>
      <dgm:spPr/>
      <dgm:t>
        <a:bodyPr/>
        <a:lstStyle/>
        <a:p>
          <a:endParaRPr lang="en-US"/>
        </a:p>
      </dgm:t>
    </dgm:pt>
    <dgm:pt modelId="{3CBA7321-E2AC-48FD-B351-CE3C9A4CE924}" type="pres">
      <dgm:prSet presAssocID="{1B1E513F-BEB7-483A-8F12-A8210AEF19E9}" presName="parTx" presStyleLbl="revTx" presStyleIdx="3" presStyleCnt="5">
        <dgm:presLayoutVars>
          <dgm:chMax val="0"/>
          <dgm:chPref val="0"/>
        </dgm:presLayoutVars>
      </dgm:prSet>
      <dgm:spPr/>
      <dgm:t>
        <a:bodyPr/>
        <a:lstStyle/>
        <a:p>
          <a:endParaRPr lang="en-US"/>
        </a:p>
      </dgm:t>
    </dgm:pt>
    <dgm:pt modelId="{5E25F319-BBA5-4820-B2FC-14F8D56BF078}" type="pres">
      <dgm:prSet presAssocID="{D99C9B80-BA48-46B7-8B67-372E2AFD9E86}" presName="sibTrans" presStyleCnt="0"/>
      <dgm:spPr/>
      <dgm:t>
        <a:bodyPr/>
        <a:lstStyle/>
        <a:p>
          <a:endParaRPr lang="en-US"/>
        </a:p>
      </dgm:t>
    </dgm:pt>
    <dgm:pt modelId="{A9DA4473-F7AD-4D05-A89E-4317469C9CAC}" type="pres">
      <dgm:prSet presAssocID="{F4A56385-3827-49D1-B533-953BA75136B7}" presName="compNode" presStyleCnt="0"/>
      <dgm:spPr/>
      <dgm:t>
        <a:bodyPr/>
        <a:lstStyle/>
        <a:p>
          <a:endParaRPr lang="en-US"/>
        </a:p>
      </dgm:t>
    </dgm:pt>
    <dgm:pt modelId="{343A76ED-9DD6-4B0A-830E-16ED952B3D06}" type="pres">
      <dgm:prSet presAssocID="{F4A56385-3827-49D1-B533-953BA75136B7}" presName="bgRect" presStyleLbl="bgShp" presStyleIdx="4" presStyleCnt="5"/>
      <dgm:spPr>
        <a:xfrm>
          <a:off x="0" y="4984278"/>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endParaRPr lang="en-US"/>
        </a:p>
      </dgm:t>
    </dgm:pt>
    <dgm:pt modelId="{C21BED67-1F13-4312-815B-B5C34DAA27F9}" type="pres">
      <dgm:prSet presAssocID="{F4A56385-3827-49D1-B533-953BA75136B7}" presName="iconRect" presStyleLbl="node1" presStyleIdx="4" presStyleCnt="5" custLinFactY="-100000" custLinFactNeighborX="-16297" custLinFactNeighborY="-124048"/>
      <dgm:spPr>
        <a:blipFill>
          <a:blip xmlns:r="http://schemas.openxmlformats.org/officeDocument/2006/relationships" r:embed="rId7" cstate="screen">
            <a:duotone>
              <a:prstClr val="black"/>
              <a:schemeClr val="tx2">
                <a:tint val="45000"/>
                <a:satMod val="400000"/>
              </a:schemeClr>
            </a:duotone>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Footer"/>
        </a:ext>
      </dgm:extLst>
    </dgm:pt>
    <dgm:pt modelId="{8854FDB6-04FD-4DEB-9AB6-DDB7E532A353}" type="pres">
      <dgm:prSet presAssocID="{F4A56385-3827-49D1-B533-953BA75136B7}" presName="spaceRect" presStyleCnt="0"/>
      <dgm:spPr/>
      <dgm:t>
        <a:bodyPr/>
        <a:lstStyle/>
        <a:p>
          <a:endParaRPr lang="en-US"/>
        </a:p>
      </dgm:t>
    </dgm:pt>
    <dgm:pt modelId="{9260EF14-C09B-4543-88B7-7F45704CBA36}" type="pres">
      <dgm:prSet presAssocID="{F4A56385-3827-49D1-B533-953BA75136B7}" presName="parTx" presStyleLbl="revTx" presStyleIdx="4" presStyleCnt="5">
        <dgm:presLayoutVars>
          <dgm:chMax val="0"/>
          <dgm:chPref val="0"/>
        </dgm:presLayoutVars>
      </dgm:prSet>
      <dgm:spPr/>
      <dgm:t>
        <a:bodyPr/>
        <a:lstStyle/>
        <a:p>
          <a:endParaRPr lang="en-US"/>
        </a:p>
      </dgm:t>
    </dgm:pt>
  </dgm:ptLst>
  <dgm:cxnLst>
    <dgm:cxn modelId="{D7E7903A-483E-4876-8C77-EEB10661B95B}" type="presOf" srcId="{1B1E513F-BEB7-483A-8F12-A8210AEF19E9}" destId="{3CBA7321-E2AC-48FD-B351-CE3C9A4CE924}" srcOrd="0" destOrd="0" presId="urn:microsoft.com/office/officeart/2018/2/layout/IconVerticalSolidList"/>
    <dgm:cxn modelId="{7F77D1ED-2343-4635-9FDF-CF5C9D2B3315}" type="presOf" srcId="{162F69A6-0780-49EA-A6A8-3965C12489B2}" destId="{05261D3E-3CC7-4C85-9E09-D67FC777908C}" srcOrd="0" destOrd="0" presId="urn:microsoft.com/office/officeart/2018/2/layout/IconVerticalSolidList"/>
    <dgm:cxn modelId="{813C1BD6-5A4A-43F4-8BF7-0645F72381AA}" srcId="{162F69A6-0780-49EA-A6A8-3965C12489B2}" destId="{30269CC2-8DD6-4402-82F3-18F164A732FF}" srcOrd="0" destOrd="0" parTransId="{4A8A3B18-A3DE-475C-8BF1-FB4B84DDA43B}" sibTransId="{2DAA2C1D-14F6-4BCA-B047-0B53ADD46F43}"/>
    <dgm:cxn modelId="{9CD469EF-CF99-411A-B4B3-5B2C59AF684C}" srcId="{162F69A6-0780-49EA-A6A8-3965C12489B2}" destId="{1B1E513F-BEB7-483A-8F12-A8210AEF19E9}" srcOrd="3" destOrd="0" parTransId="{DB284026-3063-4705-B72C-ADE04469BE6D}" sibTransId="{D99C9B80-BA48-46B7-8B67-372E2AFD9E86}"/>
    <dgm:cxn modelId="{C9B7BD43-67DC-4CD4-86B0-92B8BFA59068}" type="presOf" srcId="{2B87ECDB-C552-42F6-9B52-6548A18B206B}" destId="{AC018808-9CEA-4C61-8875-3E922AA167D7}" srcOrd="0" destOrd="0" presId="urn:microsoft.com/office/officeart/2018/2/layout/IconVerticalSolidList"/>
    <dgm:cxn modelId="{024B121E-3EE5-42C9-97D1-5E0D27C29DC3}" srcId="{162F69A6-0780-49EA-A6A8-3965C12489B2}" destId="{419DF63C-9792-4EF5-9125-1EEF4D07C33F}" srcOrd="2" destOrd="0" parTransId="{2B95E8EF-82FE-4F54-970D-D55C9AD8EC00}" sibTransId="{EA8773AB-BB82-4BF6-944E-80CD2086CE93}"/>
    <dgm:cxn modelId="{92648A4D-7D0D-48F5-96E4-BF8EC541B3A9}" type="presOf" srcId="{419DF63C-9792-4EF5-9125-1EEF4D07C33F}" destId="{8409F791-340A-4625-9294-3E680D66DB63}" srcOrd="0" destOrd="0" presId="urn:microsoft.com/office/officeart/2018/2/layout/IconVerticalSolidList"/>
    <dgm:cxn modelId="{D572C096-14C8-487B-ABCD-6354192B80BA}" srcId="{162F69A6-0780-49EA-A6A8-3965C12489B2}" destId="{F4A56385-3827-49D1-B533-953BA75136B7}" srcOrd="4" destOrd="0" parTransId="{5C6E35C5-B6D6-42D4-9FF2-63E3FEC1E45F}" sibTransId="{E866DA3A-B427-429E-A892-4812B432ED79}"/>
    <dgm:cxn modelId="{91AFA996-5E3B-401C-B400-E70DBD4A4AB6}" srcId="{162F69A6-0780-49EA-A6A8-3965C12489B2}" destId="{2B87ECDB-C552-42F6-9B52-6548A18B206B}" srcOrd="1" destOrd="0" parTransId="{0DC560D9-C62C-41BA-8D68-CB78933BFF0C}" sibTransId="{80EFB54F-1AC8-40D9-981D-4C85160A5799}"/>
    <dgm:cxn modelId="{DF18896F-7F42-4500-8AD0-6181E8694E28}" type="presOf" srcId="{F4A56385-3827-49D1-B533-953BA75136B7}" destId="{9260EF14-C09B-4543-88B7-7F45704CBA36}" srcOrd="0" destOrd="0" presId="urn:microsoft.com/office/officeart/2018/2/layout/IconVerticalSolidList"/>
    <dgm:cxn modelId="{175EB5FF-CD0E-4495-8FA8-F19D1233730A}" type="presOf" srcId="{30269CC2-8DD6-4402-82F3-18F164A732FF}" destId="{F113ED77-1650-49A8-987A-A13C2A50CEA5}" srcOrd="0" destOrd="0" presId="urn:microsoft.com/office/officeart/2018/2/layout/IconVerticalSolidList"/>
    <dgm:cxn modelId="{B6784D09-C55E-4568-A257-9A4C076E72A2}" type="presParOf" srcId="{05261D3E-3CC7-4C85-9E09-D67FC777908C}" destId="{25C6FE9B-AED9-47D9-807F-76A517615FC1}" srcOrd="0" destOrd="0" presId="urn:microsoft.com/office/officeart/2018/2/layout/IconVerticalSolidList"/>
    <dgm:cxn modelId="{918FF3CA-876D-40FA-841A-AB5A28A77ED2}" type="presParOf" srcId="{25C6FE9B-AED9-47D9-807F-76A517615FC1}" destId="{99698387-9DF3-4127-A7DE-FCE3F05A3470}" srcOrd="0" destOrd="0" presId="urn:microsoft.com/office/officeart/2018/2/layout/IconVerticalSolidList"/>
    <dgm:cxn modelId="{9E8C0B32-A7B3-460A-83CF-493652F6403A}" type="presParOf" srcId="{25C6FE9B-AED9-47D9-807F-76A517615FC1}" destId="{B52E1101-E263-4511-8D8F-5A215C912C41}" srcOrd="1" destOrd="0" presId="urn:microsoft.com/office/officeart/2018/2/layout/IconVerticalSolidList"/>
    <dgm:cxn modelId="{BF3562AE-51B6-4827-AC2A-02A6C7EE6F5E}" type="presParOf" srcId="{25C6FE9B-AED9-47D9-807F-76A517615FC1}" destId="{18EFBBAF-BD9F-4030-B8A4-57CCEB350921}" srcOrd="2" destOrd="0" presId="urn:microsoft.com/office/officeart/2018/2/layout/IconVerticalSolidList"/>
    <dgm:cxn modelId="{04E3ADEA-CCED-42DB-834F-C02041D4F81B}" type="presParOf" srcId="{25C6FE9B-AED9-47D9-807F-76A517615FC1}" destId="{F113ED77-1650-49A8-987A-A13C2A50CEA5}" srcOrd="3" destOrd="0" presId="urn:microsoft.com/office/officeart/2018/2/layout/IconVerticalSolidList"/>
    <dgm:cxn modelId="{F6438E6C-D016-4A64-9005-13CAA2685ADD}" type="presParOf" srcId="{05261D3E-3CC7-4C85-9E09-D67FC777908C}" destId="{084D1940-F8FF-48AA-A0CA-908C7645C951}" srcOrd="1" destOrd="0" presId="urn:microsoft.com/office/officeart/2018/2/layout/IconVerticalSolidList"/>
    <dgm:cxn modelId="{CEB88A46-381C-4FB3-B5C2-36F0205865FC}" type="presParOf" srcId="{05261D3E-3CC7-4C85-9E09-D67FC777908C}" destId="{922A9066-91F0-4494-8CF8-01F8511B6028}" srcOrd="2" destOrd="0" presId="urn:microsoft.com/office/officeart/2018/2/layout/IconVerticalSolidList"/>
    <dgm:cxn modelId="{D1B45BFC-BE7D-41A5-ACF1-DDC855C4E453}" type="presParOf" srcId="{922A9066-91F0-4494-8CF8-01F8511B6028}" destId="{FA3369E0-5B38-4FDD-A9F5-22B9810A03F7}" srcOrd="0" destOrd="0" presId="urn:microsoft.com/office/officeart/2018/2/layout/IconVerticalSolidList"/>
    <dgm:cxn modelId="{4643A976-3E27-4CAA-B7FC-B0B83CAF8B1F}" type="presParOf" srcId="{922A9066-91F0-4494-8CF8-01F8511B6028}" destId="{FADE9C4E-BFE3-4374-BE2C-676ED238ACF2}" srcOrd="1" destOrd="0" presId="urn:microsoft.com/office/officeart/2018/2/layout/IconVerticalSolidList"/>
    <dgm:cxn modelId="{D766C06F-7B8D-459C-9FB9-C58229C29760}" type="presParOf" srcId="{922A9066-91F0-4494-8CF8-01F8511B6028}" destId="{7000F0F2-143F-4CAE-BA6B-E9C401E5437A}" srcOrd="2" destOrd="0" presId="urn:microsoft.com/office/officeart/2018/2/layout/IconVerticalSolidList"/>
    <dgm:cxn modelId="{150742EF-413B-4B94-8C6E-7E0DC782FB81}" type="presParOf" srcId="{922A9066-91F0-4494-8CF8-01F8511B6028}" destId="{AC018808-9CEA-4C61-8875-3E922AA167D7}" srcOrd="3" destOrd="0" presId="urn:microsoft.com/office/officeart/2018/2/layout/IconVerticalSolidList"/>
    <dgm:cxn modelId="{8C73B2A2-55AA-4BE8-A101-760B33AD8140}" type="presParOf" srcId="{05261D3E-3CC7-4C85-9E09-D67FC777908C}" destId="{CE46B6BD-FA9F-4C65-8E75-D8C24C71657B}" srcOrd="3" destOrd="0" presId="urn:microsoft.com/office/officeart/2018/2/layout/IconVerticalSolidList"/>
    <dgm:cxn modelId="{18BE3019-0E90-4C32-A988-157009864AD2}" type="presParOf" srcId="{05261D3E-3CC7-4C85-9E09-D67FC777908C}" destId="{B12160B6-4EC8-4B4D-A1B2-F7F5F2795F75}" srcOrd="4" destOrd="0" presId="urn:microsoft.com/office/officeart/2018/2/layout/IconVerticalSolidList"/>
    <dgm:cxn modelId="{2EEC68C7-29BF-4C02-91C1-17C5C78737B5}" type="presParOf" srcId="{B12160B6-4EC8-4B4D-A1B2-F7F5F2795F75}" destId="{DB8ABDAA-976A-4A84-A3C3-277080E19DCA}" srcOrd="0" destOrd="0" presId="urn:microsoft.com/office/officeart/2018/2/layout/IconVerticalSolidList"/>
    <dgm:cxn modelId="{F1D89C2A-76D1-4569-963D-1C92D0A16E1C}" type="presParOf" srcId="{B12160B6-4EC8-4B4D-A1B2-F7F5F2795F75}" destId="{D335376E-740A-4A47-BC5B-3381DE731CE0}" srcOrd="1" destOrd="0" presId="urn:microsoft.com/office/officeart/2018/2/layout/IconVerticalSolidList"/>
    <dgm:cxn modelId="{4E76AE4D-E418-463B-994D-6DDD4BE738C0}" type="presParOf" srcId="{B12160B6-4EC8-4B4D-A1B2-F7F5F2795F75}" destId="{BCDE90E0-E45B-4C79-BE60-A53702208276}" srcOrd="2" destOrd="0" presId="urn:microsoft.com/office/officeart/2018/2/layout/IconVerticalSolidList"/>
    <dgm:cxn modelId="{A3104C94-C425-4DC0-8A01-7FDFF0F35AAA}" type="presParOf" srcId="{B12160B6-4EC8-4B4D-A1B2-F7F5F2795F75}" destId="{8409F791-340A-4625-9294-3E680D66DB63}" srcOrd="3" destOrd="0" presId="urn:microsoft.com/office/officeart/2018/2/layout/IconVerticalSolidList"/>
    <dgm:cxn modelId="{605473B3-8AA5-4EE0-BFBA-3AB749038A35}" type="presParOf" srcId="{05261D3E-3CC7-4C85-9E09-D67FC777908C}" destId="{D4892BA4-47FA-499C-84FA-3A971E9AFE41}" srcOrd="5" destOrd="0" presId="urn:microsoft.com/office/officeart/2018/2/layout/IconVerticalSolidList"/>
    <dgm:cxn modelId="{CC9F31C5-774B-4FC3-9646-7E0EFDB54727}" type="presParOf" srcId="{05261D3E-3CC7-4C85-9E09-D67FC777908C}" destId="{390D1410-0CB7-44D5-903C-C35615DE86E1}" srcOrd="6" destOrd="0" presId="urn:microsoft.com/office/officeart/2018/2/layout/IconVerticalSolidList"/>
    <dgm:cxn modelId="{34A9E1BF-6D83-4701-9E7B-CBCD8074AEAA}" type="presParOf" srcId="{390D1410-0CB7-44D5-903C-C35615DE86E1}" destId="{C2FCE80A-DCA0-4D7F-8F72-19CB2337E588}" srcOrd="0" destOrd="0" presId="urn:microsoft.com/office/officeart/2018/2/layout/IconVerticalSolidList"/>
    <dgm:cxn modelId="{2682A58B-536A-49D1-A507-E48E245F1609}" type="presParOf" srcId="{390D1410-0CB7-44D5-903C-C35615DE86E1}" destId="{1B0B9210-632F-4BB5-B140-1FA20D3CF123}" srcOrd="1" destOrd="0" presId="urn:microsoft.com/office/officeart/2018/2/layout/IconVerticalSolidList"/>
    <dgm:cxn modelId="{59D669F7-8B16-4888-95F6-5986C0AFE631}" type="presParOf" srcId="{390D1410-0CB7-44D5-903C-C35615DE86E1}" destId="{E9B85894-F3EF-4216-9DD4-962DCF409217}" srcOrd="2" destOrd="0" presId="urn:microsoft.com/office/officeart/2018/2/layout/IconVerticalSolidList"/>
    <dgm:cxn modelId="{BD8D7B70-D5A5-475A-9EAE-2DF74A65E7A7}" type="presParOf" srcId="{390D1410-0CB7-44D5-903C-C35615DE86E1}" destId="{3CBA7321-E2AC-48FD-B351-CE3C9A4CE924}" srcOrd="3" destOrd="0" presId="urn:microsoft.com/office/officeart/2018/2/layout/IconVerticalSolidList"/>
    <dgm:cxn modelId="{A54D5403-F787-4964-8489-63C75BE2EFB6}" type="presParOf" srcId="{05261D3E-3CC7-4C85-9E09-D67FC777908C}" destId="{5E25F319-BBA5-4820-B2FC-14F8D56BF078}" srcOrd="7" destOrd="0" presId="urn:microsoft.com/office/officeart/2018/2/layout/IconVerticalSolidList"/>
    <dgm:cxn modelId="{B5AAF852-AE2E-40BE-BC22-1382A2AD5A44}" type="presParOf" srcId="{05261D3E-3CC7-4C85-9E09-D67FC777908C}" destId="{A9DA4473-F7AD-4D05-A89E-4317469C9CAC}" srcOrd="8" destOrd="0" presId="urn:microsoft.com/office/officeart/2018/2/layout/IconVerticalSolidList"/>
    <dgm:cxn modelId="{80161854-1670-4BD7-9912-A0DFE5201001}" type="presParOf" srcId="{A9DA4473-F7AD-4D05-A89E-4317469C9CAC}" destId="{343A76ED-9DD6-4B0A-830E-16ED952B3D06}" srcOrd="0" destOrd="0" presId="urn:microsoft.com/office/officeart/2018/2/layout/IconVerticalSolidList"/>
    <dgm:cxn modelId="{17AEC66B-BBFF-4EF5-B894-6B5A992F362F}" type="presParOf" srcId="{A9DA4473-F7AD-4D05-A89E-4317469C9CAC}" destId="{C21BED67-1F13-4312-815B-B5C34DAA27F9}" srcOrd="1" destOrd="0" presId="urn:microsoft.com/office/officeart/2018/2/layout/IconVerticalSolidList"/>
    <dgm:cxn modelId="{D35FF1B4-6B78-4ECE-976F-17DFD749DB9F}" type="presParOf" srcId="{A9DA4473-F7AD-4D05-A89E-4317469C9CAC}" destId="{8854FDB6-04FD-4DEB-9AB6-DDB7E532A353}" srcOrd="2" destOrd="0" presId="urn:microsoft.com/office/officeart/2018/2/layout/IconVerticalSolidList"/>
    <dgm:cxn modelId="{00C148E5-B634-4CBF-973D-0F5A3C5E09C8}" type="presParOf" srcId="{A9DA4473-F7AD-4D05-A89E-4317469C9CAC}" destId="{9260EF14-C09B-4543-88B7-7F45704CBA3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98387-9DF3-4127-A7DE-FCE3F05A3470}">
      <dsp:nvSpPr>
        <dsp:cNvPr id="0" name=""/>
        <dsp:cNvSpPr/>
      </dsp:nvSpPr>
      <dsp:spPr>
        <a:xfrm>
          <a:off x="0" y="4675"/>
          <a:ext cx="6648450" cy="995920"/>
        </a:xfrm>
        <a:prstGeom prst="rect">
          <a:avLst/>
        </a:prstGeom>
        <a:gradFill rotWithShape="0">
          <a:gsLst>
            <a:gs pos="0">
              <a:schemeClr val="tx1">
                <a:lumMod val="75000"/>
                <a:lumOff val="25000"/>
              </a:schemeClr>
            </a:gs>
            <a:gs pos="15929">
              <a:schemeClr val="tx1">
                <a:lumMod val="85000"/>
                <a:lumOff val="15000"/>
              </a:schemeClr>
            </a:gs>
            <a:gs pos="97000">
              <a:schemeClr val="tx1">
                <a:lumMod val="85000"/>
                <a:lumOff val="15000"/>
              </a:schemeClr>
            </a:gs>
            <a:gs pos="100000">
              <a:schemeClr val="accent2">
                <a:lumMod val="75000"/>
              </a:schemeClr>
            </a:gs>
          </a:gsLst>
          <a:lin ang="10800000" scaled="0"/>
        </a:gradFill>
        <a:ln>
          <a:noFill/>
        </a:ln>
        <a:effectLst/>
      </dsp:spPr>
      <dsp:style>
        <a:lnRef idx="0">
          <a:scrgbClr r="0" g="0" b="0"/>
        </a:lnRef>
        <a:fillRef idx="1">
          <a:scrgbClr r="0" g="0" b="0"/>
        </a:fillRef>
        <a:effectRef idx="0">
          <a:scrgbClr r="0" g="0" b="0"/>
        </a:effectRef>
        <a:fontRef idx="minor"/>
      </dsp:style>
    </dsp:sp>
    <dsp:sp modelId="{B52E1101-E263-4511-8D8F-5A215C912C41}">
      <dsp:nvSpPr>
        <dsp:cNvPr id="0" name=""/>
        <dsp:cNvSpPr/>
      </dsp:nvSpPr>
      <dsp:spPr>
        <a:xfrm>
          <a:off x="208481" y="190256"/>
          <a:ext cx="547756" cy="547756"/>
        </a:xfrm>
        <a:prstGeom prst="rect">
          <a:avLst/>
        </a:prstGeom>
        <a:blipFill>
          <a:blip xmlns:r="http://schemas.openxmlformats.org/officeDocument/2006/relationships" r:embed="rId1" cstate="hqprint">
            <a:lum bright="70000" contrast="-70000"/>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13ED77-1650-49A8-987A-A13C2A50CEA5}">
      <dsp:nvSpPr>
        <dsp:cNvPr id="0" name=""/>
        <dsp:cNvSpPr/>
      </dsp:nvSpPr>
      <dsp:spPr>
        <a:xfrm>
          <a:off x="1150288" y="4675"/>
          <a:ext cx="5498161"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lvl="0" algn="l" defTabSz="844550">
            <a:lnSpc>
              <a:spcPct val="90000"/>
            </a:lnSpc>
            <a:spcBef>
              <a:spcPct val="0"/>
            </a:spcBef>
            <a:spcAft>
              <a:spcPct val="35000"/>
            </a:spcAft>
          </a:pPr>
          <a:r>
            <a:rPr lang="en-US" sz="1900" kern="1200" dirty="0" smtClean="0">
              <a:solidFill>
                <a:schemeClr val="bg1"/>
              </a:solidFill>
            </a:rPr>
            <a:t>What is Machine Learning</a:t>
          </a:r>
          <a:endParaRPr lang="en-US" sz="1900" kern="1200" dirty="0">
            <a:solidFill>
              <a:schemeClr val="bg1"/>
            </a:solidFill>
          </a:endParaRPr>
        </a:p>
      </dsp:txBody>
      <dsp:txXfrm>
        <a:off x="1150288" y="4675"/>
        <a:ext cx="5498161" cy="995920"/>
      </dsp:txXfrm>
    </dsp:sp>
    <dsp:sp modelId="{FA3369E0-5B38-4FDD-A9F5-22B9810A03F7}">
      <dsp:nvSpPr>
        <dsp:cNvPr id="0" name=""/>
        <dsp:cNvSpPr/>
      </dsp:nvSpPr>
      <dsp:spPr>
        <a:xfrm>
          <a:off x="0" y="1295299"/>
          <a:ext cx="6648450"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FADE9C4E-BFE3-4374-BE2C-676ED238ACF2}">
      <dsp:nvSpPr>
        <dsp:cNvPr id="0" name=""/>
        <dsp:cNvSpPr/>
      </dsp:nvSpPr>
      <dsp:spPr>
        <a:xfrm>
          <a:off x="5216891" y="5378306"/>
          <a:ext cx="547756" cy="547756"/>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018808-9CEA-4C61-8875-3E922AA167D7}">
      <dsp:nvSpPr>
        <dsp:cNvPr id="0" name=""/>
        <dsp:cNvSpPr/>
      </dsp:nvSpPr>
      <dsp:spPr>
        <a:xfrm>
          <a:off x="1150288" y="1249576"/>
          <a:ext cx="5498161"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lvl="0" algn="l" defTabSz="844550">
            <a:lnSpc>
              <a:spcPct val="90000"/>
            </a:lnSpc>
            <a:spcBef>
              <a:spcPct val="0"/>
            </a:spcBef>
            <a:spcAft>
              <a:spcPct val="35000"/>
            </a:spcAft>
          </a:pPr>
          <a:r>
            <a:rPr lang="en-US" sz="1900" kern="1200" dirty="0" smtClean="0">
              <a:solidFill>
                <a:schemeClr val="bg1"/>
              </a:solidFill>
            </a:rPr>
            <a:t>School climate rating</a:t>
          </a:r>
          <a:endParaRPr lang="en-US" sz="1900" kern="1200" dirty="0">
            <a:solidFill>
              <a:schemeClr val="bg1"/>
            </a:solidFill>
          </a:endParaRPr>
        </a:p>
      </dsp:txBody>
      <dsp:txXfrm>
        <a:off x="1150288" y="1249576"/>
        <a:ext cx="5498161" cy="995920"/>
      </dsp:txXfrm>
    </dsp:sp>
    <dsp:sp modelId="{DB8ABDAA-976A-4A84-A3C3-277080E19DCA}">
      <dsp:nvSpPr>
        <dsp:cNvPr id="0" name=""/>
        <dsp:cNvSpPr/>
      </dsp:nvSpPr>
      <dsp:spPr>
        <a:xfrm>
          <a:off x="0" y="2494477"/>
          <a:ext cx="6648450"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D335376E-740A-4A47-BC5B-3381DE731CE0}">
      <dsp:nvSpPr>
        <dsp:cNvPr id="0" name=""/>
        <dsp:cNvSpPr/>
      </dsp:nvSpPr>
      <dsp:spPr>
        <a:xfrm>
          <a:off x="246397" y="1573151"/>
          <a:ext cx="547756" cy="547756"/>
        </a:xfrm>
        <a:prstGeom prst="rect">
          <a:avLst/>
        </a:prstGeom>
        <a:blipFill>
          <a:blip xmlns:r="http://schemas.openxmlformats.org/officeDocument/2006/relationships" r:embed="rId2" cstate="screen">
            <a:duotone>
              <a:prstClr val="black"/>
              <a:schemeClr val="tx2">
                <a:tint val="45000"/>
                <a:satMod val="400000"/>
              </a:schemeClr>
            </a:duotone>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09F791-340A-4625-9294-3E680D66DB63}">
      <dsp:nvSpPr>
        <dsp:cNvPr id="0" name=""/>
        <dsp:cNvSpPr/>
      </dsp:nvSpPr>
      <dsp:spPr>
        <a:xfrm>
          <a:off x="1150288" y="2494477"/>
          <a:ext cx="5498161"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lvl="0" algn="l" defTabSz="844550">
            <a:lnSpc>
              <a:spcPct val="90000"/>
            </a:lnSpc>
            <a:spcBef>
              <a:spcPct val="0"/>
            </a:spcBef>
            <a:spcAft>
              <a:spcPct val="35000"/>
            </a:spcAft>
          </a:pPr>
          <a:r>
            <a:rPr lang="en-US" sz="1900" kern="1200" dirty="0" smtClean="0">
              <a:solidFill>
                <a:schemeClr val="bg1"/>
              </a:solidFill>
            </a:rPr>
            <a:t>College and Career Readiness Index (CCRI)</a:t>
          </a:r>
          <a:endParaRPr lang="en-US" sz="1900" kern="1200" dirty="0">
            <a:solidFill>
              <a:schemeClr val="bg1"/>
            </a:solidFill>
          </a:endParaRPr>
        </a:p>
      </dsp:txBody>
      <dsp:txXfrm>
        <a:off x="1150288" y="2494477"/>
        <a:ext cx="5498161" cy="995920"/>
      </dsp:txXfrm>
    </dsp:sp>
    <dsp:sp modelId="{C2FCE80A-DCA0-4D7F-8F72-19CB2337E588}">
      <dsp:nvSpPr>
        <dsp:cNvPr id="0" name=""/>
        <dsp:cNvSpPr/>
      </dsp:nvSpPr>
      <dsp:spPr>
        <a:xfrm>
          <a:off x="0" y="3739377"/>
          <a:ext cx="6648450"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1B0B9210-632F-4BB5-B140-1FA20D3CF123}">
      <dsp:nvSpPr>
        <dsp:cNvPr id="0" name=""/>
        <dsp:cNvSpPr/>
      </dsp:nvSpPr>
      <dsp:spPr>
        <a:xfrm>
          <a:off x="5720290" y="4011585"/>
          <a:ext cx="547756" cy="547756"/>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BA7321-E2AC-48FD-B351-CE3C9A4CE924}">
      <dsp:nvSpPr>
        <dsp:cNvPr id="0" name=""/>
        <dsp:cNvSpPr/>
      </dsp:nvSpPr>
      <dsp:spPr>
        <a:xfrm>
          <a:off x="1150288" y="3739377"/>
          <a:ext cx="5498161"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lvl="0" algn="l" defTabSz="844550">
            <a:lnSpc>
              <a:spcPct val="90000"/>
            </a:lnSpc>
            <a:spcBef>
              <a:spcPct val="0"/>
            </a:spcBef>
            <a:spcAft>
              <a:spcPct val="35000"/>
            </a:spcAft>
          </a:pPr>
          <a:r>
            <a:rPr lang="en-US" sz="1900" kern="1200" dirty="0" smtClean="0">
              <a:solidFill>
                <a:schemeClr val="bg1"/>
              </a:solidFill>
            </a:rPr>
            <a:t>Leader/Teacher Effectiveness (LE/TE)</a:t>
          </a:r>
          <a:endParaRPr lang="en-US" sz="1900" kern="1200" dirty="0">
            <a:solidFill>
              <a:schemeClr val="bg1"/>
            </a:solidFill>
          </a:endParaRPr>
        </a:p>
      </dsp:txBody>
      <dsp:txXfrm>
        <a:off x="1150288" y="3739377"/>
        <a:ext cx="5498161" cy="995920"/>
      </dsp:txXfrm>
    </dsp:sp>
    <dsp:sp modelId="{343A76ED-9DD6-4B0A-830E-16ED952B3D06}">
      <dsp:nvSpPr>
        <dsp:cNvPr id="0" name=""/>
        <dsp:cNvSpPr/>
      </dsp:nvSpPr>
      <dsp:spPr>
        <a:xfrm>
          <a:off x="0" y="4984278"/>
          <a:ext cx="6648450"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C21BED67-1F13-4312-815B-B5C34DAA27F9}">
      <dsp:nvSpPr>
        <dsp:cNvPr id="0" name=""/>
        <dsp:cNvSpPr/>
      </dsp:nvSpPr>
      <dsp:spPr>
        <a:xfrm>
          <a:off x="211998" y="3981123"/>
          <a:ext cx="547756" cy="547756"/>
        </a:xfrm>
        <a:prstGeom prst="rect">
          <a:avLst/>
        </a:prstGeom>
        <a:blipFill>
          <a:blip xmlns:r="http://schemas.openxmlformats.org/officeDocument/2006/relationships" r:embed="rId7" cstate="screen">
            <a:duotone>
              <a:prstClr val="black"/>
              <a:schemeClr val="tx2">
                <a:tint val="45000"/>
                <a:satMod val="400000"/>
              </a:schemeClr>
            </a:duotone>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60EF14-C09B-4543-88B7-7F45704CBA36}">
      <dsp:nvSpPr>
        <dsp:cNvPr id="0" name=""/>
        <dsp:cNvSpPr/>
      </dsp:nvSpPr>
      <dsp:spPr>
        <a:xfrm>
          <a:off x="1150288" y="4984278"/>
          <a:ext cx="5498161"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lvl="0" algn="l" defTabSz="844550">
            <a:lnSpc>
              <a:spcPct val="90000"/>
            </a:lnSpc>
            <a:spcBef>
              <a:spcPct val="0"/>
            </a:spcBef>
            <a:spcAft>
              <a:spcPct val="35000"/>
            </a:spcAft>
          </a:pPr>
          <a:r>
            <a:rPr lang="en-US" sz="1900" kern="1200" dirty="0" smtClean="0">
              <a:solidFill>
                <a:schemeClr val="bg1"/>
              </a:solidFill>
            </a:rPr>
            <a:t>Beating the odds</a:t>
          </a:r>
          <a:endParaRPr lang="en-US" sz="1900" kern="1200" dirty="0">
            <a:solidFill>
              <a:schemeClr val="bg1"/>
            </a:solidFill>
          </a:endParaRPr>
        </a:p>
      </dsp:txBody>
      <dsp:txXfrm>
        <a:off x="1150288" y="4984278"/>
        <a:ext cx="5498161" cy="995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74219-EC9E-4267-A04D-B18EE847387A}">
      <dsp:nvSpPr>
        <dsp:cNvPr id="0" name=""/>
        <dsp:cNvSpPr/>
      </dsp:nvSpPr>
      <dsp:spPr>
        <a:xfrm>
          <a:off x="0" y="2881036"/>
          <a:ext cx="7269480" cy="868041"/>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4192" tIns="1353820" rIns="564192" bIns="184912" numCol="1" spcCol="1270" anchor="t" anchorCtr="0">
          <a:noAutofit/>
        </a:bodyPr>
        <a:lstStyle/>
        <a:p>
          <a:pPr marL="228600" lvl="1" indent="-228600" algn="l" defTabSz="1155700">
            <a:lnSpc>
              <a:spcPct val="90000"/>
            </a:lnSpc>
            <a:spcBef>
              <a:spcPct val="0"/>
            </a:spcBef>
            <a:spcAft>
              <a:spcPct val="15000"/>
            </a:spcAft>
            <a:buClr>
              <a:schemeClr val="accent2"/>
            </a:buClr>
            <a:buFont typeface="Wingdings" panose="05000000000000000000" pitchFamily="2" charset="2"/>
            <a:buChar char="••"/>
          </a:pPr>
          <a:endParaRPr lang="en-US" sz="2600" kern="1200" dirty="0">
            <a:solidFill>
              <a:schemeClr val="bg1"/>
            </a:solidFill>
          </a:endParaRPr>
        </a:p>
      </dsp:txBody>
      <dsp:txXfrm>
        <a:off x="0" y="2881036"/>
        <a:ext cx="7269480" cy="868041"/>
      </dsp:txXfrm>
    </dsp:sp>
    <dsp:sp modelId="{8EFCDC49-2431-44A7-9E88-01190BAF5B19}">
      <dsp:nvSpPr>
        <dsp:cNvPr id="0" name=""/>
        <dsp:cNvSpPr/>
      </dsp:nvSpPr>
      <dsp:spPr>
        <a:xfrm>
          <a:off x="244603" y="281081"/>
          <a:ext cx="5088636" cy="642414"/>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338" tIns="0" rIns="192338" bIns="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rPr>
            <a:t>Key takeaways</a:t>
          </a:r>
          <a:endParaRPr lang="en-US" sz="2800" kern="1200" dirty="0">
            <a:solidFill>
              <a:schemeClr val="tx1"/>
            </a:solidFill>
          </a:endParaRPr>
        </a:p>
      </dsp:txBody>
      <dsp:txXfrm>
        <a:off x="244603" y="281081"/>
        <a:ext cx="5088636" cy="6424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98387-9DF3-4127-A7DE-FCE3F05A3470}">
      <dsp:nvSpPr>
        <dsp:cNvPr id="0" name=""/>
        <dsp:cNvSpPr/>
      </dsp:nvSpPr>
      <dsp:spPr>
        <a:xfrm>
          <a:off x="0" y="4675"/>
          <a:ext cx="6648450" cy="995920"/>
        </a:xfrm>
        <a:prstGeom prst="rect">
          <a:avLst/>
        </a:prstGeom>
        <a:gradFill rotWithShape="0">
          <a:gsLst>
            <a:gs pos="0">
              <a:schemeClr val="tx1">
                <a:lumMod val="75000"/>
                <a:lumOff val="25000"/>
              </a:schemeClr>
            </a:gs>
            <a:gs pos="15929">
              <a:schemeClr val="tx1">
                <a:lumMod val="85000"/>
                <a:lumOff val="15000"/>
              </a:schemeClr>
            </a:gs>
            <a:gs pos="97000">
              <a:schemeClr val="tx1">
                <a:lumMod val="85000"/>
                <a:lumOff val="15000"/>
              </a:schemeClr>
            </a:gs>
            <a:gs pos="100000">
              <a:schemeClr val="accent2">
                <a:lumMod val="75000"/>
              </a:schemeClr>
            </a:gs>
          </a:gsLst>
          <a:lin ang="10800000" scaled="0"/>
        </a:gradFill>
        <a:ln>
          <a:noFill/>
        </a:ln>
        <a:effectLst/>
      </dsp:spPr>
      <dsp:style>
        <a:lnRef idx="0">
          <a:scrgbClr r="0" g="0" b="0"/>
        </a:lnRef>
        <a:fillRef idx="1">
          <a:scrgbClr r="0" g="0" b="0"/>
        </a:fillRef>
        <a:effectRef idx="0">
          <a:scrgbClr r="0" g="0" b="0"/>
        </a:effectRef>
        <a:fontRef idx="minor"/>
      </dsp:style>
    </dsp:sp>
    <dsp:sp modelId="{B52E1101-E263-4511-8D8F-5A215C912C41}">
      <dsp:nvSpPr>
        <dsp:cNvPr id="0" name=""/>
        <dsp:cNvSpPr/>
      </dsp:nvSpPr>
      <dsp:spPr>
        <a:xfrm>
          <a:off x="208481" y="190256"/>
          <a:ext cx="547756" cy="547756"/>
        </a:xfrm>
        <a:prstGeom prst="rect">
          <a:avLst/>
        </a:prstGeom>
        <a:blipFill>
          <a:blip xmlns:r="http://schemas.openxmlformats.org/officeDocument/2006/relationships" r:embed="rId1" cstate="hqprint">
            <a:lum bright="70000" contrast="-70000"/>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13ED77-1650-49A8-987A-A13C2A50CEA5}">
      <dsp:nvSpPr>
        <dsp:cNvPr id="0" name=""/>
        <dsp:cNvSpPr/>
      </dsp:nvSpPr>
      <dsp:spPr>
        <a:xfrm>
          <a:off x="1150288" y="4675"/>
          <a:ext cx="5498161"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lvl="0" algn="l" defTabSz="844550">
            <a:lnSpc>
              <a:spcPct val="90000"/>
            </a:lnSpc>
            <a:spcBef>
              <a:spcPct val="0"/>
            </a:spcBef>
            <a:spcAft>
              <a:spcPct val="35000"/>
            </a:spcAft>
          </a:pPr>
          <a:r>
            <a:rPr lang="en-US" sz="1900" kern="1200" dirty="0" smtClean="0">
              <a:solidFill>
                <a:schemeClr val="bg1"/>
              </a:solidFill>
            </a:rPr>
            <a:t>Better targeted areas for development</a:t>
          </a:r>
          <a:endParaRPr lang="en-US" sz="1900" kern="1200" dirty="0">
            <a:solidFill>
              <a:schemeClr val="bg1"/>
            </a:solidFill>
          </a:endParaRPr>
        </a:p>
      </dsp:txBody>
      <dsp:txXfrm>
        <a:off x="1150288" y="4675"/>
        <a:ext cx="5498161" cy="995920"/>
      </dsp:txXfrm>
    </dsp:sp>
    <dsp:sp modelId="{FA3369E0-5B38-4FDD-A9F5-22B9810A03F7}">
      <dsp:nvSpPr>
        <dsp:cNvPr id="0" name=""/>
        <dsp:cNvSpPr/>
      </dsp:nvSpPr>
      <dsp:spPr>
        <a:xfrm>
          <a:off x="0" y="1295299"/>
          <a:ext cx="6648450"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FADE9C4E-BFE3-4374-BE2C-676ED238ACF2}">
      <dsp:nvSpPr>
        <dsp:cNvPr id="0" name=""/>
        <dsp:cNvSpPr/>
      </dsp:nvSpPr>
      <dsp:spPr>
        <a:xfrm>
          <a:off x="5216891" y="5378306"/>
          <a:ext cx="547756" cy="547756"/>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018808-9CEA-4C61-8875-3E922AA167D7}">
      <dsp:nvSpPr>
        <dsp:cNvPr id="0" name=""/>
        <dsp:cNvSpPr/>
      </dsp:nvSpPr>
      <dsp:spPr>
        <a:xfrm>
          <a:off x="1150288" y="1249576"/>
          <a:ext cx="5498161"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lvl="0" algn="l" defTabSz="844550">
            <a:lnSpc>
              <a:spcPct val="90000"/>
            </a:lnSpc>
            <a:spcBef>
              <a:spcPct val="0"/>
            </a:spcBef>
            <a:spcAft>
              <a:spcPct val="35000"/>
            </a:spcAft>
          </a:pPr>
          <a:r>
            <a:rPr lang="en-US" sz="1900" kern="1200" dirty="0" smtClean="0">
              <a:solidFill>
                <a:schemeClr val="bg1"/>
              </a:solidFill>
            </a:rPr>
            <a:t>Better identification of successful teachers/leaders</a:t>
          </a:r>
          <a:endParaRPr lang="en-US" sz="1900" kern="1200" dirty="0">
            <a:solidFill>
              <a:schemeClr val="bg1"/>
            </a:solidFill>
          </a:endParaRPr>
        </a:p>
      </dsp:txBody>
      <dsp:txXfrm>
        <a:off x="1150288" y="1249576"/>
        <a:ext cx="5498161" cy="995920"/>
      </dsp:txXfrm>
    </dsp:sp>
    <dsp:sp modelId="{DB8ABDAA-976A-4A84-A3C3-277080E19DCA}">
      <dsp:nvSpPr>
        <dsp:cNvPr id="0" name=""/>
        <dsp:cNvSpPr/>
      </dsp:nvSpPr>
      <dsp:spPr>
        <a:xfrm>
          <a:off x="0" y="2494477"/>
          <a:ext cx="6648450"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D335376E-740A-4A47-BC5B-3381DE731CE0}">
      <dsp:nvSpPr>
        <dsp:cNvPr id="0" name=""/>
        <dsp:cNvSpPr/>
      </dsp:nvSpPr>
      <dsp:spPr>
        <a:xfrm>
          <a:off x="246397" y="1573151"/>
          <a:ext cx="547756" cy="547756"/>
        </a:xfrm>
        <a:prstGeom prst="rect">
          <a:avLst/>
        </a:prstGeom>
        <a:blipFill>
          <a:blip xmlns:r="http://schemas.openxmlformats.org/officeDocument/2006/relationships" r:embed="rId2" cstate="screen">
            <a:duotone>
              <a:prstClr val="black"/>
              <a:schemeClr val="tx2">
                <a:tint val="45000"/>
                <a:satMod val="400000"/>
              </a:schemeClr>
            </a:duotone>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09F791-340A-4625-9294-3E680D66DB63}">
      <dsp:nvSpPr>
        <dsp:cNvPr id="0" name=""/>
        <dsp:cNvSpPr/>
      </dsp:nvSpPr>
      <dsp:spPr>
        <a:xfrm>
          <a:off x="1150288" y="2494477"/>
          <a:ext cx="5498161"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lvl="0" algn="l" defTabSz="844550">
            <a:lnSpc>
              <a:spcPct val="90000"/>
            </a:lnSpc>
            <a:spcBef>
              <a:spcPct val="0"/>
            </a:spcBef>
            <a:spcAft>
              <a:spcPct val="35000"/>
            </a:spcAft>
          </a:pPr>
          <a:r>
            <a:rPr lang="en-US" sz="1900" kern="1200" dirty="0" smtClean="0">
              <a:solidFill>
                <a:schemeClr val="bg1"/>
              </a:solidFill>
            </a:rPr>
            <a:t>Better college and career readiness</a:t>
          </a:r>
          <a:endParaRPr lang="en-US" sz="1900" kern="1200" dirty="0">
            <a:solidFill>
              <a:schemeClr val="bg1"/>
            </a:solidFill>
          </a:endParaRPr>
        </a:p>
      </dsp:txBody>
      <dsp:txXfrm>
        <a:off x="1150288" y="2494477"/>
        <a:ext cx="5498161" cy="995920"/>
      </dsp:txXfrm>
    </dsp:sp>
    <dsp:sp modelId="{C2FCE80A-DCA0-4D7F-8F72-19CB2337E588}">
      <dsp:nvSpPr>
        <dsp:cNvPr id="0" name=""/>
        <dsp:cNvSpPr/>
      </dsp:nvSpPr>
      <dsp:spPr>
        <a:xfrm>
          <a:off x="0" y="3739377"/>
          <a:ext cx="6648450"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1B0B9210-632F-4BB5-B140-1FA20D3CF123}">
      <dsp:nvSpPr>
        <dsp:cNvPr id="0" name=""/>
        <dsp:cNvSpPr/>
      </dsp:nvSpPr>
      <dsp:spPr>
        <a:xfrm>
          <a:off x="5720290" y="4011585"/>
          <a:ext cx="547756" cy="547756"/>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BA7321-E2AC-48FD-B351-CE3C9A4CE924}">
      <dsp:nvSpPr>
        <dsp:cNvPr id="0" name=""/>
        <dsp:cNvSpPr/>
      </dsp:nvSpPr>
      <dsp:spPr>
        <a:xfrm>
          <a:off x="1150288" y="3739377"/>
          <a:ext cx="5498161"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lvl="0" algn="l" defTabSz="844550">
            <a:lnSpc>
              <a:spcPct val="90000"/>
            </a:lnSpc>
            <a:spcBef>
              <a:spcPct val="0"/>
            </a:spcBef>
            <a:spcAft>
              <a:spcPct val="35000"/>
            </a:spcAft>
          </a:pPr>
          <a:r>
            <a:rPr lang="en-US" sz="1900" kern="1200" dirty="0" smtClean="0">
              <a:solidFill>
                <a:schemeClr val="bg1"/>
              </a:solidFill>
            </a:rPr>
            <a:t>Better identification of BTO schools</a:t>
          </a:r>
          <a:endParaRPr lang="en-US" sz="1900" kern="1200" dirty="0">
            <a:solidFill>
              <a:schemeClr val="bg1"/>
            </a:solidFill>
          </a:endParaRPr>
        </a:p>
      </dsp:txBody>
      <dsp:txXfrm>
        <a:off x="1150288" y="3739377"/>
        <a:ext cx="5498161" cy="995920"/>
      </dsp:txXfrm>
    </dsp:sp>
    <dsp:sp modelId="{343A76ED-9DD6-4B0A-830E-16ED952B3D06}">
      <dsp:nvSpPr>
        <dsp:cNvPr id="0" name=""/>
        <dsp:cNvSpPr/>
      </dsp:nvSpPr>
      <dsp:spPr>
        <a:xfrm>
          <a:off x="0" y="4984278"/>
          <a:ext cx="6648450"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C21BED67-1F13-4312-815B-B5C34DAA27F9}">
      <dsp:nvSpPr>
        <dsp:cNvPr id="0" name=""/>
        <dsp:cNvSpPr/>
      </dsp:nvSpPr>
      <dsp:spPr>
        <a:xfrm>
          <a:off x="211998" y="3981123"/>
          <a:ext cx="547756" cy="547756"/>
        </a:xfrm>
        <a:prstGeom prst="rect">
          <a:avLst/>
        </a:prstGeom>
        <a:blipFill>
          <a:blip xmlns:r="http://schemas.openxmlformats.org/officeDocument/2006/relationships" r:embed="rId7" cstate="screen">
            <a:duotone>
              <a:prstClr val="black"/>
              <a:schemeClr val="tx2">
                <a:tint val="45000"/>
                <a:satMod val="400000"/>
              </a:schemeClr>
            </a:duotone>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60EF14-C09B-4543-88B7-7F45704CBA36}">
      <dsp:nvSpPr>
        <dsp:cNvPr id="0" name=""/>
        <dsp:cNvSpPr/>
      </dsp:nvSpPr>
      <dsp:spPr>
        <a:xfrm>
          <a:off x="1150288" y="4984278"/>
          <a:ext cx="5498161"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lvl="0" algn="l" defTabSz="844550">
            <a:lnSpc>
              <a:spcPct val="90000"/>
            </a:lnSpc>
            <a:spcBef>
              <a:spcPct val="0"/>
            </a:spcBef>
            <a:spcAft>
              <a:spcPct val="35000"/>
            </a:spcAft>
          </a:pPr>
          <a:r>
            <a:rPr lang="en-US" sz="1900" kern="1200" dirty="0" smtClean="0">
              <a:solidFill>
                <a:schemeClr val="bg1"/>
              </a:solidFill>
            </a:rPr>
            <a:t>Better worldwide competitiveness</a:t>
          </a:r>
          <a:endParaRPr lang="en-US" sz="1900" kern="1200" dirty="0">
            <a:solidFill>
              <a:schemeClr val="bg1"/>
            </a:solidFill>
          </a:endParaRPr>
        </a:p>
      </dsp:txBody>
      <dsp:txXfrm>
        <a:off x="1150288" y="4984278"/>
        <a:ext cx="5498161" cy="99592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98B7E-6604-4F74-86DB-B30627D56244}" type="datetimeFigureOut">
              <a:rPr lang="en-US" smtClean="0"/>
              <a:t>04-08-2020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28A1F-3E69-47E5-AE93-E7F2155A242D}" type="slidenum">
              <a:rPr lang="en-US" smtClean="0"/>
              <a:t>‹#›</a:t>
            </a:fld>
            <a:endParaRPr lang="en-US" dirty="0"/>
          </a:p>
        </p:txBody>
      </p:sp>
    </p:spTree>
    <p:extLst>
      <p:ext uri="{BB962C8B-B14F-4D97-AF65-F5344CB8AC3E}">
        <p14:creationId xmlns:p14="http://schemas.microsoft.com/office/powerpoint/2010/main" val="2075933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smtClean="0"/>
              <a:t>Click to edit Master title style</a:t>
            </a:r>
            <a:endParaRPr lang="en-US" dirty="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2653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B651-5612-4E6A-9B35-A555D082EC2F}"/>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881389A2-D77B-40CA-AD1E-0178AEFAD15A}"/>
              </a:ext>
            </a:extLst>
          </p:cNvPr>
          <p:cNvSpPr>
            <a:spLocks noGrp="1"/>
          </p:cNvSpPr>
          <p:nvPr>
            <p:ph sz="half" idx="1"/>
          </p:nvPr>
        </p:nvSpPr>
        <p:spPr>
          <a:xfrm>
            <a:off x="838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a16="http://schemas.microsoft.com/office/drawing/2014/main" id="{A1DCA993-CBEA-48C5-BD35-50ABDFF64065}"/>
              </a:ext>
            </a:extLst>
          </p:cNvPr>
          <p:cNvSpPr>
            <a:spLocks noGrp="1"/>
          </p:cNvSpPr>
          <p:nvPr>
            <p:ph sz="half" idx="2"/>
          </p:nvPr>
        </p:nvSpPr>
        <p:spPr>
          <a:xfrm>
            <a:off x="6172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a:extLst>
              <a:ext uri="{FF2B5EF4-FFF2-40B4-BE49-F238E27FC236}">
                <a16:creationId xmlns:a16="http://schemas.microsoft.com/office/drawing/2014/main" id="{B88ED8E0-95EC-469F-9B7E-562FBDFDE6C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64634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76F88-2A37-410D-A685-E455AF3D07B4}"/>
              </a:ext>
            </a:extLst>
          </p:cNvPr>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6C764B46-B015-44F7-8DC0-AFB8D275E4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2D3C8232-2077-497A-9142-B787E2B03A73}"/>
              </a:ext>
            </a:extLst>
          </p:cNvPr>
          <p:cNvSpPr>
            <a:spLocks noGrp="1"/>
          </p:cNvSpPr>
          <p:nvPr>
            <p:ph sz="half" idx="2"/>
          </p:nvPr>
        </p:nvSpPr>
        <p:spPr>
          <a:xfrm>
            <a:off x="839788" y="2505075"/>
            <a:ext cx="5157787" cy="3684588"/>
          </a:xfrm>
        </p:spPr>
        <p:txBody>
          <a:bodyPr>
            <a:normAutofit/>
          </a:bodyPr>
          <a:lstStyle>
            <a:lvl1pPr>
              <a:defRPr sz="2000"/>
            </a:lvl1pPr>
            <a:lvl2pPr>
              <a:defRPr sz="18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a:extLst>
              <a:ext uri="{FF2B5EF4-FFF2-40B4-BE49-F238E27FC236}">
                <a16:creationId xmlns:a16="http://schemas.microsoft.com/office/drawing/2014/main" id="{AAF6077C-D913-4FD0-B6E0-6D70BEFD40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a:extLst>
              <a:ext uri="{FF2B5EF4-FFF2-40B4-BE49-F238E27FC236}">
                <a16:creationId xmlns:a16="http://schemas.microsoft.com/office/drawing/2014/main" id="{43905DBB-3AA9-4435-AC97-732293FDE7EF}"/>
              </a:ext>
            </a:extLst>
          </p:cNvPr>
          <p:cNvSpPr>
            <a:spLocks noGrp="1"/>
          </p:cNvSpPr>
          <p:nvPr>
            <p:ph sz="quarter" idx="4"/>
          </p:nvPr>
        </p:nvSpPr>
        <p:spPr>
          <a:xfrm>
            <a:off x="6172200" y="2505075"/>
            <a:ext cx="5183188" cy="3684588"/>
          </a:xfrm>
        </p:spPr>
        <p:txBody>
          <a:bodyPr>
            <a:normAutofit/>
          </a:bodyPr>
          <a:lstStyle>
            <a:lvl1pPr>
              <a:defRPr sz="2000"/>
            </a:lvl1pPr>
            <a:lvl2pPr>
              <a:defRPr sz="18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a:extLst>
              <a:ext uri="{FF2B5EF4-FFF2-40B4-BE49-F238E27FC236}">
                <a16:creationId xmlns:a16="http://schemas.microsoft.com/office/drawing/2014/main" id="{1954C901-FCAF-4DFB-A621-6A969641CA73}"/>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92145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F2623-2255-4BBA-9577-B3A3FD2AE8E8}"/>
              </a:ext>
            </a:extLst>
          </p:cNvPr>
          <p:cNvSpPr>
            <a:spLocks noGrp="1"/>
          </p:cNvSpPr>
          <p:nvPr>
            <p:ph type="title"/>
          </p:nvPr>
        </p:nvSpPr>
        <p:spPr/>
        <p:txBody>
          <a:bodyPr/>
          <a:lstStyle/>
          <a:p>
            <a:r>
              <a:rPr lang="en-US" smtClean="0"/>
              <a:t>Click to edit Master title style</a:t>
            </a:r>
            <a:endParaRPr lang="en-US"/>
          </a:p>
        </p:txBody>
      </p:sp>
      <p:sp>
        <p:nvSpPr>
          <p:cNvPr id="3" name="Slide Number Placeholder 2">
            <a:extLst>
              <a:ext uri="{FF2B5EF4-FFF2-40B4-BE49-F238E27FC236}">
                <a16:creationId xmlns:a16="http://schemas.microsoft.com/office/drawing/2014/main" id="{5259F0F0-5E7C-4FC9-8E90-6ADCD7A714B6}"/>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grpSp>
        <p:nvGrpSpPr>
          <p:cNvPr id="4" name="Group 3"/>
          <p:cNvGrpSpPr/>
          <p:nvPr userDrawn="1"/>
        </p:nvGrpSpPr>
        <p:grpSpPr>
          <a:xfrm>
            <a:off x="1015856" y="1994194"/>
            <a:ext cx="2215167" cy="4535852"/>
            <a:chOff x="297334" y="0"/>
            <a:chExt cx="2215167" cy="4535852"/>
          </a:xfrm>
        </p:grpSpPr>
        <p:sp>
          <p:nvSpPr>
            <p:cNvPr id="8" name="Rectangle 7"/>
            <p:cNvSpPr/>
            <p:nvPr userDrawn="1"/>
          </p:nvSpPr>
          <p:spPr>
            <a:xfrm>
              <a:off x="297334" y="0"/>
              <a:ext cx="2215167" cy="4535852"/>
            </a:xfrm>
            <a:prstGeom prst="rect">
              <a:avLst/>
            </a:prstGeom>
            <a:gradFill rotWithShape="0">
              <a:gsLst>
                <a:gs pos="1000">
                  <a:schemeClr val="tx1">
                    <a:lumMod val="85000"/>
                    <a:lumOff val="15000"/>
                  </a:schemeClr>
                </a:gs>
                <a:gs pos="100000">
                  <a:schemeClr val="accent2">
                    <a:lumMod val="50000"/>
                  </a:schemeClr>
                </a:gs>
              </a:gsLst>
              <a:lin ang="12600000" scaled="0"/>
            </a:gradFill>
            <a:ln>
              <a:noFill/>
            </a:ln>
          </p:spPr>
          <p:style>
            <a:lnRef idx="2">
              <a:scrgbClr r="0" g="0" b="0"/>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9" name="TextBox 8"/>
            <p:cNvSpPr txBox="1"/>
            <p:nvPr userDrawn="1"/>
          </p:nvSpPr>
          <p:spPr>
            <a:xfrm>
              <a:off x="297334" y="1723623"/>
              <a:ext cx="2215167" cy="27215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86720" tIns="330200" rIns="286720" bIns="330200" numCol="1" spcCol="1270" anchor="t" anchorCtr="0">
              <a:noAutofit/>
            </a:bodyPr>
            <a:lstStyle/>
            <a:p>
              <a:pPr lvl="0" algn="ctr" defTabSz="1244600">
                <a:lnSpc>
                  <a:spcPct val="90000"/>
                </a:lnSpc>
                <a:spcBef>
                  <a:spcPct val="0"/>
                </a:spcBef>
                <a:spcAft>
                  <a:spcPct val="35000"/>
                </a:spcAft>
              </a:pPr>
              <a:r>
                <a:rPr lang="en-US" sz="2800" b="1" kern="1200" noProof="1" smtClean="0">
                  <a:solidFill>
                    <a:schemeClr val="bg1"/>
                  </a:solidFill>
                </a:rPr>
                <a:t>30%</a:t>
              </a:r>
              <a:r>
                <a:rPr lang="en-US" sz="2400" b="1" kern="1200" noProof="1" smtClean="0">
                  <a:solidFill>
                    <a:schemeClr val="bg1"/>
                  </a:solidFill>
                </a:rPr>
                <a:t/>
              </a:r>
              <a:br>
                <a:rPr lang="en-US" sz="2400" b="1" kern="1200" noProof="1" smtClean="0">
                  <a:solidFill>
                    <a:schemeClr val="bg1"/>
                  </a:solidFill>
                </a:rPr>
              </a:br>
              <a:r>
                <a:rPr lang="en-US" sz="1400" b="0" kern="1200" noProof="1" smtClean="0">
                  <a:solidFill>
                    <a:schemeClr val="bg1"/>
                  </a:solidFill>
                </a:rPr>
                <a:t>for all grade levels</a:t>
              </a:r>
              <a:br>
                <a:rPr lang="en-US" sz="1400" b="0" kern="1200" noProof="1" smtClean="0">
                  <a:solidFill>
                    <a:schemeClr val="bg1"/>
                  </a:solidFill>
                </a:rPr>
              </a:br>
              <a:r>
                <a:rPr lang="en-US" sz="1400" b="0" kern="1200" noProof="1" smtClean="0">
                  <a:solidFill>
                    <a:schemeClr val="bg1"/>
                  </a:solidFill>
                </a:rPr>
                <a:t/>
              </a:r>
              <a:br>
                <a:rPr lang="en-US" sz="1400" b="0" kern="1200" noProof="1" smtClean="0">
                  <a:solidFill>
                    <a:schemeClr val="bg1"/>
                  </a:solidFill>
                </a:rPr>
              </a:br>
              <a:r>
                <a:rPr lang="en-US" sz="1800" b="1" kern="1200" noProof="1" smtClean="0">
                  <a:solidFill>
                    <a:schemeClr val="bg1"/>
                  </a:solidFill>
                </a:rPr>
                <a:t>Content Mastery</a:t>
              </a:r>
            </a:p>
            <a:p>
              <a:pPr lvl="0" algn="ctr" defTabSz="1244600">
                <a:lnSpc>
                  <a:spcPct val="90000"/>
                </a:lnSpc>
                <a:spcBef>
                  <a:spcPct val="0"/>
                </a:spcBef>
                <a:spcAft>
                  <a:spcPct val="35000"/>
                </a:spcAft>
              </a:pPr>
              <a:r>
                <a:rPr lang="en-US" sz="1600" kern="1200" noProof="1" smtClean="0">
                  <a:solidFill>
                    <a:schemeClr val="bg1"/>
                  </a:solidFill>
                </a:rPr>
                <a:t>Measures whether students are achieving at the level necessary for the next grade, college, or career.</a:t>
              </a:r>
              <a:endParaRPr lang="en-US" sz="1600" kern="1200" noProof="1">
                <a:solidFill>
                  <a:schemeClr val="bg1"/>
                </a:solidFill>
              </a:endParaRPr>
            </a:p>
          </p:txBody>
        </p:sp>
      </p:grpSp>
      <p:grpSp>
        <p:nvGrpSpPr>
          <p:cNvPr id="5" name="Group 4"/>
          <p:cNvGrpSpPr/>
          <p:nvPr userDrawn="1"/>
        </p:nvGrpSpPr>
        <p:grpSpPr>
          <a:xfrm>
            <a:off x="1439002" y="2331080"/>
            <a:ext cx="1360755" cy="1348862"/>
            <a:chOff x="720480" y="336886"/>
            <a:chExt cx="1360755" cy="1348862"/>
          </a:xfrm>
        </p:grpSpPr>
        <p:sp>
          <p:nvSpPr>
            <p:cNvPr id="6" name="Rectangle 5"/>
            <p:cNvSpPr/>
            <p:nvPr userDrawn="1"/>
          </p:nvSpPr>
          <p:spPr>
            <a:xfrm>
              <a:off x="720480" y="336886"/>
              <a:ext cx="1360755" cy="1348862"/>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p:spPr>
          <p:style>
            <a:lnRef idx="2">
              <a:scrgbClr r="0" g="0" b="0"/>
            </a:lnRef>
            <a:fillRef idx="1">
              <a:scrgbClr r="0" g="0" b="0"/>
            </a:fillRef>
            <a:effectRef idx="0">
              <a:scrgbClr r="0" g="0" b="0"/>
            </a:effectRef>
            <a:fontRef idx="minor">
              <a:schemeClr val="lt1"/>
            </a:fontRef>
          </p:style>
        </p:sp>
        <p:sp>
          <p:nvSpPr>
            <p:cNvPr id="7" name="TextBox 6"/>
            <p:cNvSpPr txBox="1"/>
            <p:nvPr userDrawn="1"/>
          </p:nvSpPr>
          <p:spPr>
            <a:xfrm>
              <a:off x="720480" y="336886"/>
              <a:ext cx="1360755" cy="13488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4412" tIns="12700" rIns="104412" bIns="12700" numCol="1" spcCol="1270" anchor="ctr" anchorCtr="0">
              <a:noAutofit/>
            </a:bodyPr>
            <a:lstStyle/>
            <a:p>
              <a:pPr lvl="0" algn="ctr" defTabSz="2133600">
                <a:lnSpc>
                  <a:spcPct val="90000"/>
                </a:lnSpc>
                <a:spcBef>
                  <a:spcPct val="0"/>
                </a:spcBef>
                <a:spcAft>
                  <a:spcPct val="35000"/>
                </a:spcAft>
              </a:pPr>
              <a:endParaRPr lang="en-US" sz="4800" kern="1200" dirty="0"/>
            </a:p>
          </p:txBody>
        </p:sp>
      </p:grpSp>
      <p:grpSp>
        <p:nvGrpSpPr>
          <p:cNvPr id="10" name="Group 9"/>
          <p:cNvGrpSpPr/>
          <p:nvPr userDrawn="1"/>
        </p:nvGrpSpPr>
        <p:grpSpPr>
          <a:xfrm>
            <a:off x="3654169" y="1994194"/>
            <a:ext cx="2215167" cy="4535852"/>
            <a:chOff x="297334" y="0"/>
            <a:chExt cx="2215167" cy="4535852"/>
          </a:xfrm>
        </p:grpSpPr>
        <p:sp>
          <p:nvSpPr>
            <p:cNvPr id="14" name="Rectangle 13"/>
            <p:cNvSpPr/>
            <p:nvPr userDrawn="1"/>
          </p:nvSpPr>
          <p:spPr>
            <a:xfrm>
              <a:off x="297334" y="0"/>
              <a:ext cx="2215167" cy="4535852"/>
            </a:xfrm>
            <a:prstGeom prst="rect">
              <a:avLst/>
            </a:prstGeom>
            <a:gradFill rotWithShape="0">
              <a:gsLst>
                <a:gs pos="1000">
                  <a:schemeClr val="tx1">
                    <a:lumMod val="85000"/>
                    <a:lumOff val="15000"/>
                  </a:schemeClr>
                </a:gs>
                <a:gs pos="100000">
                  <a:schemeClr val="accent2">
                    <a:lumMod val="50000"/>
                  </a:schemeClr>
                </a:gs>
              </a:gsLst>
              <a:lin ang="12600000" scaled="0"/>
            </a:gradFill>
            <a:ln>
              <a:noFill/>
            </a:ln>
          </p:spPr>
          <p:style>
            <a:lnRef idx="2">
              <a:scrgbClr r="0" g="0" b="0"/>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15" name="TextBox 14"/>
            <p:cNvSpPr txBox="1"/>
            <p:nvPr userDrawn="1"/>
          </p:nvSpPr>
          <p:spPr>
            <a:xfrm>
              <a:off x="297334" y="1723623"/>
              <a:ext cx="2215167" cy="27215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86720" tIns="330200" rIns="286720" bIns="330200" numCol="1" spcCol="1270" anchor="t" anchorCtr="0">
              <a:noAutofit/>
            </a:bodyPr>
            <a:lstStyle/>
            <a:p>
              <a:pPr lvl="0" algn="ctr" defTabSz="1244600">
                <a:lnSpc>
                  <a:spcPct val="90000"/>
                </a:lnSpc>
                <a:spcBef>
                  <a:spcPct val="0"/>
                </a:spcBef>
                <a:spcAft>
                  <a:spcPct val="35000"/>
                </a:spcAft>
              </a:pPr>
              <a:r>
                <a:rPr lang="en-US" sz="2800" b="1" kern="1200" noProof="1" smtClean="0">
                  <a:solidFill>
                    <a:schemeClr val="bg1"/>
                  </a:solidFill>
                </a:rPr>
                <a:t>30%</a:t>
              </a:r>
              <a:r>
                <a:rPr lang="en-US" sz="2400" b="1" kern="1200" noProof="1" smtClean="0">
                  <a:solidFill>
                    <a:schemeClr val="bg1"/>
                  </a:solidFill>
                </a:rPr>
                <a:t/>
              </a:r>
              <a:br>
                <a:rPr lang="en-US" sz="2400" b="1" kern="1200" noProof="1" smtClean="0">
                  <a:solidFill>
                    <a:schemeClr val="bg1"/>
                  </a:solidFill>
                </a:rPr>
              </a:br>
              <a:r>
                <a:rPr lang="en-US" sz="1400" b="0" kern="1200" noProof="1" smtClean="0">
                  <a:solidFill>
                    <a:schemeClr val="bg1"/>
                  </a:solidFill>
                </a:rPr>
                <a:t>for all grade levels</a:t>
              </a:r>
              <a:br>
                <a:rPr lang="en-US" sz="1400" b="0" kern="1200" noProof="1" smtClean="0">
                  <a:solidFill>
                    <a:schemeClr val="bg1"/>
                  </a:solidFill>
                </a:rPr>
              </a:br>
              <a:r>
                <a:rPr lang="en-US" sz="1400" b="0" kern="1200" noProof="1" smtClean="0">
                  <a:solidFill>
                    <a:schemeClr val="bg1"/>
                  </a:solidFill>
                </a:rPr>
                <a:t/>
              </a:r>
              <a:br>
                <a:rPr lang="en-US" sz="1400" b="0" kern="1200" noProof="1" smtClean="0">
                  <a:solidFill>
                    <a:schemeClr val="bg1"/>
                  </a:solidFill>
                </a:rPr>
              </a:br>
              <a:r>
                <a:rPr lang="en-US" sz="1800" b="1" kern="1200" noProof="1" smtClean="0">
                  <a:solidFill>
                    <a:schemeClr val="bg1"/>
                  </a:solidFill>
                </a:rPr>
                <a:t>Content Mastery</a:t>
              </a:r>
            </a:p>
            <a:p>
              <a:pPr lvl="0" algn="ctr" defTabSz="1244600">
                <a:lnSpc>
                  <a:spcPct val="90000"/>
                </a:lnSpc>
                <a:spcBef>
                  <a:spcPct val="0"/>
                </a:spcBef>
                <a:spcAft>
                  <a:spcPct val="35000"/>
                </a:spcAft>
              </a:pPr>
              <a:r>
                <a:rPr lang="en-US" sz="1600" kern="1200" noProof="1" smtClean="0">
                  <a:solidFill>
                    <a:schemeClr val="bg1"/>
                  </a:solidFill>
                </a:rPr>
                <a:t>Measures whether students are achieving at the level necessary for the next grade, college, or career.</a:t>
              </a:r>
              <a:endParaRPr lang="en-US" sz="1600" kern="1200" noProof="1">
                <a:solidFill>
                  <a:schemeClr val="bg1"/>
                </a:solidFill>
              </a:endParaRPr>
            </a:p>
          </p:txBody>
        </p:sp>
      </p:grpSp>
      <p:grpSp>
        <p:nvGrpSpPr>
          <p:cNvPr id="11" name="Group 10"/>
          <p:cNvGrpSpPr/>
          <p:nvPr userDrawn="1"/>
        </p:nvGrpSpPr>
        <p:grpSpPr>
          <a:xfrm>
            <a:off x="4077315" y="2331080"/>
            <a:ext cx="1360755" cy="1348862"/>
            <a:chOff x="720480" y="336886"/>
            <a:chExt cx="1360755" cy="1348862"/>
          </a:xfrm>
        </p:grpSpPr>
        <p:sp>
          <p:nvSpPr>
            <p:cNvPr id="12" name="Rectangle 11"/>
            <p:cNvSpPr/>
            <p:nvPr userDrawn="1"/>
          </p:nvSpPr>
          <p:spPr>
            <a:xfrm>
              <a:off x="720480" y="336886"/>
              <a:ext cx="1360755" cy="1348862"/>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p:spPr>
          <p:style>
            <a:lnRef idx="2">
              <a:scrgbClr r="0" g="0" b="0"/>
            </a:lnRef>
            <a:fillRef idx="1">
              <a:scrgbClr r="0" g="0" b="0"/>
            </a:fillRef>
            <a:effectRef idx="0">
              <a:scrgbClr r="0" g="0" b="0"/>
            </a:effectRef>
            <a:fontRef idx="minor">
              <a:schemeClr val="lt1"/>
            </a:fontRef>
          </p:style>
        </p:sp>
        <p:sp>
          <p:nvSpPr>
            <p:cNvPr id="13" name="TextBox 12"/>
            <p:cNvSpPr txBox="1"/>
            <p:nvPr userDrawn="1"/>
          </p:nvSpPr>
          <p:spPr>
            <a:xfrm>
              <a:off x="720480" y="336886"/>
              <a:ext cx="1360755" cy="13488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4412" tIns="12700" rIns="104412" bIns="12700" numCol="1" spcCol="1270" anchor="ctr" anchorCtr="0">
              <a:noAutofit/>
            </a:bodyPr>
            <a:lstStyle/>
            <a:p>
              <a:pPr lvl="0" algn="ctr" defTabSz="2133600">
                <a:lnSpc>
                  <a:spcPct val="90000"/>
                </a:lnSpc>
                <a:spcBef>
                  <a:spcPct val="0"/>
                </a:spcBef>
                <a:spcAft>
                  <a:spcPct val="35000"/>
                </a:spcAft>
              </a:pPr>
              <a:endParaRPr lang="en-US" sz="4800" kern="1200" dirty="0"/>
            </a:p>
          </p:txBody>
        </p:sp>
      </p:grpSp>
      <p:grpSp>
        <p:nvGrpSpPr>
          <p:cNvPr id="16" name="Group 15"/>
          <p:cNvGrpSpPr/>
          <p:nvPr userDrawn="1"/>
        </p:nvGrpSpPr>
        <p:grpSpPr>
          <a:xfrm>
            <a:off x="6204179" y="1994194"/>
            <a:ext cx="2215167" cy="4535852"/>
            <a:chOff x="297334" y="0"/>
            <a:chExt cx="2215167" cy="4535852"/>
          </a:xfrm>
        </p:grpSpPr>
        <p:sp>
          <p:nvSpPr>
            <p:cNvPr id="20" name="Rectangle 19"/>
            <p:cNvSpPr/>
            <p:nvPr userDrawn="1"/>
          </p:nvSpPr>
          <p:spPr>
            <a:xfrm>
              <a:off x="297334" y="0"/>
              <a:ext cx="2215167" cy="4535852"/>
            </a:xfrm>
            <a:prstGeom prst="rect">
              <a:avLst/>
            </a:prstGeom>
            <a:gradFill rotWithShape="0">
              <a:gsLst>
                <a:gs pos="1000">
                  <a:schemeClr val="tx1">
                    <a:lumMod val="85000"/>
                    <a:lumOff val="15000"/>
                  </a:schemeClr>
                </a:gs>
                <a:gs pos="100000">
                  <a:schemeClr val="accent2">
                    <a:lumMod val="50000"/>
                  </a:schemeClr>
                </a:gs>
              </a:gsLst>
              <a:lin ang="12600000" scaled="0"/>
            </a:gradFill>
            <a:ln>
              <a:noFill/>
            </a:ln>
          </p:spPr>
          <p:style>
            <a:lnRef idx="2">
              <a:scrgbClr r="0" g="0" b="0"/>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21" name="TextBox 20"/>
            <p:cNvSpPr txBox="1"/>
            <p:nvPr userDrawn="1"/>
          </p:nvSpPr>
          <p:spPr>
            <a:xfrm>
              <a:off x="297334" y="1723623"/>
              <a:ext cx="2215167" cy="27215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86720" tIns="330200" rIns="286720" bIns="330200" numCol="1" spcCol="1270" anchor="t" anchorCtr="0">
              <a:noAutofit/>
            </a:bodyPr>
            <a:lstStyle/>
            <a:p>
              <a:pPr lvl="0" algn="ctr" defTabSz="1244600">
                <a:lnSpc>
                  <a:spcPct val="90000"/>
                </a:lnSpc>
                <a:spcBef>
                  <a:spcPct val="0"/>
                </a:spcBef>
                <a:spcAft>
                  <a:spcPct val="35000"/>
                </a:spcAft>
              </a:pPr>
              <a:r>
                <a:rPr lang="en-US" sz="2800" b="1" kern="1200" noProof="1" smtClean="0">
                  <a:solidFill>
                    <a:schemeClr val="bg1"/>
                  </a:solidFill>
                </a:rPr>
                <a:t>30%</a:t>
              </a:r>
              <a:r>
                <a:rPr lang="en-US" sz="2400" b="1" kern="1200" noProof="1" smtClean="0">
                  <a:solidFill>
                    <a:schemeClr val="bg1"/>
                  </a:solidFill>
                </a:rPr>
                <a:t/>
              </a:r>
              <a:br>
                <a:rPr lang="en-US" sz="2400" b="1" kern="1200" noProof="1" smtClean="0">
                  <a:solidFill>
                    <a:schemeClr val="bg1"/>
                  </a:solidFill>
                </a:rPr>
              </a:br>
              <a:r>
                <a:rPr lang="en-US" sz="1400" b="0" kern="1200" noProof="1" smtClean="0">
                  <a:solidFill>
                    <a:schemeClr val="bg1"/>
                  </a:solidFill>
                </a:rPr>
                <a:t>for all grade levels</a:t>
              </a:r>
              <a:br>
                <a:rPr lang="en-US" sz="1400" b="0" kern="1200" noProof="1" smtClean="0">
                  <a:solidFill>
                    <a:schemeClr val="bg1"/>
                  </a:solidFill>
                </a:rPr>
              </a:br>
              <a:r>
                <a:rPr lang="en-US" sz="1400" b="0" kern="1200" noProof="1" smtClean="0">
                  <a:solidFill>
                    <a:schemeClr val="bg1"/>
                  </a:solidFill>
                </a:rPr>
                <a:t/>
              </a:r>
              <a:br>
                <a:rPr lang="en-US" sz="1400" b="0" kern="1200" noProof="1" smtClean="0">
                  <a:solidFill>
                    <a:schemeClr val="bg1"/>
                  </a:solidFill>
                </a:rPr>
              </a:br>
              <a:r>
                <a:rPr lang="en-US" sz="1800" b="1" kern="1200" noProof="1" smtClean="0">
                  <a:solidFill>
                    <a:schemeClr val="bg1"/>
                  </a:solidFill>
                </a:rPr>
                <a:t>Content Mastery</a:t>
              </a:r>
            </a:p>
            <a:p>
              <a:pPr lvl="0" algn="ctr" defTabSz="1244600">
                <a:lnSpc>
                  <a:spcPct val="90000"/>
                </a:lnSpc>
                <a:spcBef>
                  <a:spcPct val="0"/>
                </a:spcBef>
                <a:spcAft>
                  <a:spcPct val="35000"/>
                </a:spcAft>
              </a:pPr>
              <a:r>
                <a:rPr lang="en-US" sz="1600" kern="1200" noProof="1" smtClean="0">
                  <a:solidFill>
                    <a:schemeClr val="bg1"/>
                  </a:solidFill>
                </a:rPr>
                <a:t>Measures whether students are achieving at the level necessary for the next grade, college, or career.</a:t>
              </a:r>
              <a:endParaRPr lang="en-US" sz="1600" kern="1200" noProof="1">
                <a:solidFill>
                  <a:schemeClr val="bg1"/>
                </a:solidFill>
              </a:endParaRPr>
            </a:p>
          </p:txBody>
        </p:sp>
      </p:grpSp>
      <p:grpSp>
        <p:nvGrpSpPr>
          <p:cNvPr id="17" name="Group 16"/>
          <p:cNvGrpSpPr/>
          <p:nvPr userDrawn="1"/>
        </p:nvGrpSpPr>
        <p:grpSpPr>
          <a:xfrm>
            <a:off x="6627325" y="2331080"/>
            <a:ext cx="1360755" cy="1348862"/>
            <a:chOff x="720480" y="336886"/>
            <a:chExt cx="1360755" cy="1348862"/>
          </a:xfrm>
        </p:grpSpPr>
        <p:sp>
          <p:nvSpPr>
            <p:cNvPr id="18" name="Rectangle 17"/>
            <p:cNvSpPr/>
            <p:nvPr userDrawn="1"/>
          </p:nvSpPr>
          <p:spPr>
            <a:xfrm>
              <a:off x="720480" y="336886"/>
              <a:ext cx="1360755" cy="1348862"/>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p:spPr>
          <p:style>
            <a:lnRef idx="2">
              <a:scrgbClr r="0" g="0" b="0"/>
            </a:lnRef>
            <a:fillRef idx="1">
              <a:scrgbClr r="0" g="0" b="0"/>
            </a:fillRef>
            <a:effectRef idx="0">
              <a:scrgbClr r="0" g="0" b="0"/>
            </a:effectRef>
            <a:fontRef idx="minor">
              <a:schemeClr val="lt1"/>
            </a:fontRef>
          </p:style>
        </p:sp>
        <p:sp>
          <p:nvSpPr>
            <p:cNvPr id="19" name="TextBox 18"/>
            <p:cNvSpPr txBox="1"/>
            <p:nvPr userDrawn="1"/>
          </p:nvSpPr>
          <p:spPr>
            <a:xfrm>
              <a:off x="720480" y="336886"/>
              <a:ext cx="1360755" cy="13488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4412" tIns="12700" rIns="104412" bIns="12700" numCol="1" spcCol="1270" anchor="ctr" anchorCtr="0">
              <a:noAutofit/>
            </a:bodyPr>
            <a:lstStyle/>
            <a:p>
              <a:pPr lvl="0" algn="ctr" defTabSz="2133600">
                <a:lnSpc>
                  <a:spcPct val="90000"/>
                </a:lnSpc>
                <a:spcBef>
                  <a:spcPct val="0"/>
                </a:spcBef>
                <a:spcAft>
                  <a:spcPct val="35000"/>
                </a:spcAft>
              </a:pPr>
              <a:endParaRPr lang="en-US" sz="4800" kern="1200" dirty="0"/>
            </a:p>
          </p:txBody>
        </p:sp>
      </p:grpSp>
      <p:grpSp>
        <p:nvGrpSpPr>
          <p:cNvPr id="22" name="Group 21"/>
          <p:cNvGrpSpPr/>
          <p:nvPr userDrawn="1"/>
        </p:nvGrpSpPr>
        <p:grpSpPr>
          <a:xfrm>
            <a:off x="8754189" y="1994194"/>
            <a:ext cx="2215167" cy="4535852"/>
            <a:chOff x="297334" y="0"/>
            <a:chExt cx="2215167" cy="4535852"/>
          </a:xfrm>
        </p:grpSpPr>
        <p:sp>
          <p:nvSpPr>
            <p:cNvPr id="26" name="Rectangle 25"/>
            <p:cNvSpPr/>
            <p:nvPr userDrawn="1"/>
          </p:nvSpPr>
          <p:spPr>
            <a:xfrm>
              <a:off x="297334" y="0"/>
              <a:ext cx="2215167" cy="4535852"/>
            </a:xfrm>
            <a:prstGeom prst="rect">
              <a:avLst/>
            </a:prstGeom>
            <a:gradFill rotWithShape="0">
              <a:gsLst>
                <a:gs pos="1000">
                  <a:schemeClr val="tx1">
                    <a:lumMod val="85000"/>
                    <a:lumOff val="15000"/>
                  </a:schemeClr>
                </a:gs>
                <a:gs pos="100000">
                  <a:schemeClr val="accent2">
                    <a:lumMod val="50000"/>
                  </a:schemeClr>
                </a:gs>
              </a:gsLst>
              <a:lin ang="12600000" scaled="0"/>
            </a:gradFill>
            <a:ln>
              <a:noFill/>
            </a:ln>
          </p:spPr>
          <p:style>
            <a:lnRef idx="2">
              <a:scrgbClr r="0" g="0" b="0"/>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27" name="TextBox 26"/>
            <p:cNvSpPr txBox="1"/>
            <p:nvPr userDrawn="1"/>
          </p:nvSpPr>
          <p:spPr>
            <a:xfrm>
              <a:off x="297334" y="1723623"/>
              <a:ext cx="2215167" cy="27215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86720" tIns="330200" rIns="286720" bIns="330200" numCol="1" spcCol="1270" anchor="t" anchorCtr="0">
              <a:noAutofit/>
            </a:bodyPr>
            <a:lstStyle/>
            <a:p>
              <a:pPr lvl="0" algn="ctr" defTabSz="1244600">
                <a:lnSpc>
                  <a:spcPct val="90000"/>
                </a:lnSpc>
                <a:spcBef>
                  <a:spcPct val="0"/>
                </a:spcBef>
                <a:spcAft>
                  <a:spcPct val="35000"/>
                </a:spcAft>
              </a:pPr>
              <a:r>
                <a:rPr lang="en-US" sz="2800" b="1" kern="1200" noProof="1" smtClean="0">
                  <a:solidFill>
                    <a:schemeClr val="bg1"/>
                  </a:solidFill>
                </a:rPr>
                <a:t>30%</a:t>
              </a:r>
              <a:r>
                <a:rPr lang="en-US" sz="2400" b="1" kern="1200" noProof="1" smtClean="0">
                  <a:solidFill>
                    <a:schemeClr val="bg1"/>
                  </a:solidFill>
                </a:rPr>
                <a:t/>
              </a:r>
              <a:br>
                <a:rPr lang="en-US" sz="2400" b="1" kern="1200" noProof="1" smtClean="0">
                  <a:solidFill>
                    <a:schemeClr val="bg1"/>
                  </a:solidFill>
                </a:rPr>
              </a:br>
              <a:r>
                <a:rPr lang="en-US" sz="1400" b="0" kern="1200" noProof="1" smtClean="0">
                  <a:solidFill>
                    <a:schemeClr val="bg1"/>
                  </a:solidFill>
                </a:rPr>
                <a:t>for all grade levels</a:t>
              </a:r>
              <a:br>
                <a:rPr lang="en-US" sz="1400" b="0" kern="1200" noProof="1" smtClean="0">
                  <a:solidFill>
                    <a:schemeClr val="bg1"/>
                  </a:solidFill>
                </a:rPr>
              </a:br>
              <a:r>
                <a:rPr lang="en-US" sz="1400" b="0" kern="1200" noProof="1" smtClean="0">
                  <a:solidFill>
                    <a:schemeClr val="bg1"/>
                  </a:solidFill>
                </a:rPr>
                <a:t/>
              </a:r>
              <a:br>
                <a:rPr lang="en-US" sz="1400" b="0" kern="1200" noProof="1" smtClean="0">
                  <a:solidFill>
                    <a:schemeClr val="bg1"/>
                  </a:solidFill>
                </a:rPr>
              </a:br>
              <a:r>
                <a:rPr lang="en-US" sz="1800" b="1" kern="1200" noProof="1" smtClean="0">
                  <a:solidFill>
                    <a:schemeClr val="bg1"/>
                  </a:solidFill>
                </a:rPr>
                <a:t>Content Mastery</a:t>
              </a:r>
            </a:p>
            <a:p>
              <a:pPr lvl="0" algn="ctr" defTabSz="1244600">
                <a:lnSpc>
                  <a:spcPct val="90000"/>
                </a:lnSpc>
                <a:spcBef>
                  <a:spcPct val="0"/>
                </a:spcBef>
                <a:spcAft>
                  <a:spcPct val="35000"/>
                </a:spcAft>
              </a:pPr>
              <a:r>
                <a:rPr lang="en-US" sz="1600" kern="1200" noProof="1" smtClean="0">
                  <a:solidFill>
                    <a:schemeClr val="bg1"/>
                  </a:solidFill>
                </a:rPr>
                <a:t>Measures whether students are achieving at the level necessary for the next grade, college, or career.</a:t>
              </a:r>
              <a:endParaRPr lang="en-US" sz="1600" kern="1200" noProof="1">
                <a:solidFill>
                  <a:schemeClr val="bg1"/>
                </a:solidFill>
              </a:endParaRPr>
            </a:p>
          </p:txBody>
        </p:sp>
      </p:grpSp>
      <p:grpSp>
        <p:nvGrpSpPr>
          <p:cNvPr id="23" name="Group 22"/>
          <p:cNvGrpSpPr/>
          <p:nvPr userDrawn="1"/>
        </p:nvGrpSpPr>
        <p:grpSpPr>
          <a:xfrm>
            <a:off x="9177335" y="2331080"/>
            <a:ext cx="1360755" cy="1348862"/>
            <a:chOff x="720480" y="336886"/>
            <a:chExt cx="1360755" cy="1348862"/>
          </a:xfrm>
        </p:grpSpPr>
        <p:sp>
          <p:nvSpPr>
            <p:cNvPr id="24" name="Rectangle 23"/>
            <p:cNvSpPr/>
            <p:nvPr userDrawn="1"/>
          </p:nvSpPr>
          <p:spPr>
            <a:xfrm>
              <a:off x="720480" y="336886"/>
              <a:ext cx="1360755" cy="1348862"/>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p:spPr>
          <p:style>
            <a:lnRef idx="2">
              <a:scrgbClr r="0" g="0" b="0"/>
            </a:lnRef>
            <a:fillRef idx="1">
              <a:scrgbClr r="0" g="0" b="0"/>
            </a:fillRef>
            <a:effectRef idx="0">
              <a:scrgbClr r="0" g="0" b="0"/>
            </a:effectRef>
            <a:fontRef idx="minor">
              <a:schemeClr val="lt1"/>
            </a:fontRef>
          </p:style>
        </p:sp>
        <p:sp>
          <p:nvSpPr>
            <p:cNvPr id="25" name="TextBox 24"/>
            <p:cNvSpPr txBox="1"/>
            <p:nvPr userDrawn="1"/>
          </p:nvSpPr>
          <p:spPr>
            <a:xfrm>
              <a:off x="720480" y="336886"/>
              <a:ext cx="1360755" cy="13488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4412" tIns="12700" rIns="104412" bIns="12700" numCol="1" spcCol="1270" anchor="ctr" anchorCtr="0">
              <a:noAutofit/>
            </a:bodyPr>
            <a:lstStyle/>
            <a:p>
              <a:pPr lvl="0" algn="ctr" defTabSz="2133600">
                <a:lnSpc>
                  <a:spcPct val="90000"/>
                </a:lnSpc>
                <a:spcBef>
                  <a:spcPct val="0"/>
                </a:spcBef>
                <a:spcAft>
                  <a:spcPct val="35000"/>
                </a:spcAft>
              </a:pPr>
              <a:endParaRPr lang="en-US" sz="4800" kern="1200" dirty="0"/>
            </a:p>
          </p:txBody>
        </p:sp>
      </p:grpSp>
    </p:spTree>
    <p:extLst>
      <p:ext uri="{BB962C8B-B14F-4D97-AF65-F5344CB8AC3E}">
        <p14:creationId xmlns:p14="http://schemas.microsoft.com/office/powerpoint/2010/main" val="3105532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9D3FFB-BE14-4D90-A515-10EDD1BEE6F1}"/>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27673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51E51-BE82-4B1B-9CB6-89C26464DBE2}"/>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04CCBF8C-3CF7-47E6-9AB0-15584178B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id="{3D07DA3C-0298-45CF-AFC3-41031C0763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Slide Number Placeholder 4">
            <a:extLst>
              <a:ext uri="{FF2B5EF4-FFF2-40B4-BE49-F238E27FC236}">
                <a16:creationId xmlns:a16="http://schemas.microsoft.com/office/drawing/2014/main" id="{F7C4FF87-D01E-416B-9EF8-E107C4EDDC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9853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smtClean="0"/>
              <a:t>Click to edit Master title style</a:t>
            </a:r>
            <a:endParaRPr lang="en-US" dirty="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8" name="Picture Placeholder 2">
            <a:extLst>
              <a:ext uri="{FF2B5EF4-FFF2-40B4-BE49-F238E27FC236}">
                <a16:creationId xmlns:a16="http://schemas.microsoft.com/office/drawing/2014/main" id="{2641ECAC-0557-4843-8433-067E4414E2F5}"/>
              </a:ext>
            </a:extLst>
          </p:cNvPr>
          <p:cNvSpPr>
            <a:spLocks noGrp="1"/>
          </p:cNvSpPr>
          <p:nvPr>
            <p:ph type="pic" idx="1" hasCustomPrompt="1"/>
          </p:nvPr>
        </p:nvSpPr>
        <p:spPr>
          <a:xfrm>
            <a:off x="-1" y="0"/>
            <a:ext cx="7512001" cy="6727855"/>
          </a:xfrm>
          <a:solidFill>
            <a:schemeClr val="tx1">
              <a:lumMod val="85000"/>
              <a:lumOff val="15000"/>
            </a:schemeClr>
          </a:solid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Tree>
    <p:extLst>
      <p:ext uri="{BB962C8B-B14F-4D97-AF65-F5344CB8AC3E}">
        <p14:creationId xmlns:p14="http://schemas.microsoft.com/office/powerpoint/2010/main" val="339438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838200" y="611076"/>
            <a:ext cx="6273800" cy="833663"/>
          </a:xfrm>
          <a:solidFill>
            <a:schemeClr val="accent2">
              <a:lumMod val="50000"/>
            </a:schemeClr>
          </a:solidFill>
        </p:spPr>
        <p:txBody>
          <a:bodyPr tIns="108000" bIns="108000">
            <a:spAutoFit/>
          </a:bodyPr>
          <a:lstStyle>
            <a:lvl1pPr>
              <a:lnSpc>
                <a:spcPct val="100000"/>
              </a:lnSpc>
              <a:defRPr sz="40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1825625"/>
            <a:ext cx="6273800" cy="4351338"/>
          </a:xfrm>
        </p:spPr>
        <p:txBody>
          <a:bodyPr>
            <a:normAutofit/>
          </a:bodyPr>
          <a:lstStyle>
            <a:lvl1pPr>
              <a:defRPr sz="2000"/>
            </a:lvl1pPr>
            <a:lvl2pPr>
              <a:defRPr sz="18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8392366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Wide">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838200" y="611077"/>
            <a:ext cx="6273800" cy="833663"/>
          </a:xfrm>
          <a:solidFill>
            <a:schemeClr val="accent2">
              <a:lumMod val="50000"/>
            </a:schemeClr>
          </a:solidFill>
        </p:spPr>
        <p:txBody>
          <a:bodyPr vert="horz" lIns="91440" tIns="108000" rIns="91440" bIns="108000" rtlCol="0" anchor="ctr">
            <a:spAutoFit/>
          </a:bodyPr>
          <a:lstStyle>
            <a:lvl1pPr>
              <a:defRPr lang="en-US" sz="4000"/>
            </a:lvl1pPr>
          </a:lstStyle>
          <a:p>
            <a:pPr lvl="0">
              <a:lnSpc>
                <a:spcPct val="100000"/>
              </a:lnSpc>
            </a:pPr>
            <a:r>
              <a:rPr lang="en-US" smtClean="0"/>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1825625"/>
            <a:ext cx="10515600" cy="4351338"/>
          </a:xfrm>
        </p:spPr>
        <p:txBody>
          <a:bodyPr>
            <a:normAutofit/>
          </a:bodyPr>
          <a:lstStyle>
            <a:lvl1pPr>
              <a:defRPr sz="2000"/>
            </a:lvl1pPr>
            <a:lvl2pPr>
              <a:defRPr sz="18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59457105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6D3C5ED2-B01D-4104-B193-BC78D76A4646}"/>
              </a:ext>
            </a:extLst>
          </p:cNvPr>
          <p:cNvSpPr>
            <a:spLocks noGrp="1"/>
          </p:cNvSpPr>
          <p:nvPr>
            <p:ph type="pic" idx="11" hasCustomPrompt="1"/>
          </p:nvPr>
        </p:nvSpPr>
        <p:spPr>
          <a:xfrm>
            <a:off x="0" y="0"/>
            <a:ext cx="6305550" cy="6721475"/>
          </a:xfrm>
          <a:no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
        <p:nvSpPr>
          <p:cNvPr id="2" name="Title 1">
            <a:extLst>
              <a:ext uri="{FF2B5EF4-FFF2-40B4-BE49-F238E27FC236}">
                <a16:creationId xmlns:a16="http://schemas.microsoft.com/office/drawing/2014/main" id="{FE91AD08-4E28-4191-9B62-EAD61608E5CF}"/>
              </a:ext>
            </a:extLst>
          </p:cNvPr>
          <p:cNvSpPr>
            <a:spLocks noGrp="1"/>
          </p:cNvSpPr>
          <p:nvPr>
            <p:ph type="title" hasCustomPrompt="1"/>
          </p:nvPr>
        </p:nvSpPr>
        <p:spPr>
          <a:xfrm>
            <a:off x="6657974" y="611077"/>
            <a:ext cx="4695825" cy="833663"/>
          </a:xfrm>
          <a:solidFill>
            <a:schemeClr val="accent2">
              <a:lumMod val="50000"/>
            </a:schemeClr>
          </a:solidFill>
        </p:spPr>
        <p:txBody>
          <a:bodyPr wrap="square" tIns="108000" bIns="108000">
            <a:spAutoFit/>
          </a:bodyPr>
          <a:lstStyle>
            <a:lvl1pPr>
              <a:lnSpc>
                <a:spcPct val="100000"/>
              </a:lnSpc>
              <a:defRPr sz="4000"/>
            </a:lvl1pPr>
          </a:lstStyle>
          <a:p>
            <a:r>
              <a:rPr lang="en-US" dirty="0"/>
              <a:t>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6657974" y="1825625"/>
            <a:ext cx="4695826" cy="4351338"/>
          </a:xfrm>
        </p:spPr>
        <p:txBody>
          <a:bodyPr>
            <a:normAutofit/>
          </a:bodyPr>
          <a:lstStyle>
            <a:lvl1pPr>
              <a:defRPr sz="2000"/>
            </a:lvl1pPr>
            <a:lvl2pPr>
              <a:defRPr sz="18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79790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Horizontal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0" y="1"/>
            <a:ext cx="4305300" cy="6721472"/>
          </a:xfr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a:lnSpc>
                <a:spcPct val="70000"/>
              </a:lnSpc>
              <a:defRPr lang="en-US" sz="5200" b="0" spc="-150" dirty="0"/>
            </a:lvl1pPr>
          </a:lstStyle>
          <a:p>
            <a:pPr lvl="0" algn="r"/>
            <a:r>
              <a:rPr lang="en-US" smtClean="0"/>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4705350" y="365124"/>
            <a:ext cx="6648448" cy="5984875"/>
          </a:xfrm>
        </p:spPr>
        <p:txBody>
          <a:bodyPr lIns="108000" tIns="108000" rIns="108000" bIns="108000" anchor="ctr">
            <a:normAutofit/>
          </a:bodyPr>
          <a:lstStyle>
            <a:lvl1pPr>
              <a:defRPr sz="2000"/>
            </a:lvl1pPr>
            <a:lvl2pPr>
              <a:defRPr sz="18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16049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Horizontal 2">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5237DA4-112F-40B2-8C8C-EB23506D9C45}"/>
              </a:ext>
            </a:extLst>
          </p:cNvPr>
          <p:cNvSpPr>
            <a:spLocks noGrp="1"/>
          </p:cNvSpPr>
          <p:nvPr>
            <p:ph type="title"/>
          </p:nvPr>
        </p:nvSpPr>
        <p:spPr>
          <a:xfrm>
            <a:off x="7512000" y="0"/>
            <a:ext cx="4680000" cy="6721473"/>
          </a:xfrm>
          <a:gradFill>
            <a:gsLst>
              <a:gs pos="1000">
                <a:schemeClr val="tx1">
                  <a:lumMod val="85000"/>
                  <a:lumOff val="15000"/>
                </a:schemeClr>
              </a:gs>
              <a:gs pos="100000">
                <a:schemeClr val="accent2">
                  <a:lumMod val="50000"/>
                </a:schemeClr>
              </a:gs>
            </a:gsLst>
            <a:lin ang="12600000" scaled="0"/>
          </a:gradFill>
        </p:spPr>
        <p:txBody>
          <a:bodyPr lIns="396000" rIns="396000">
            <a:normAutofit/>
          </a:bodyPr>
          <a:lstStyle>
            <a:lvl1pPr>
              <a:lnSpc>
                <a:spcPct val="70000"/>
              </a:lnSpc>
              <a:defRPr sz="5200" spc="-150"/>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365124"/>
            <a:ext cx="6156323" cy="5984875"/>
          </a:xfrm>
        </p:spPr>
        <p:txBody>
          <a:bodyPr lIns="108000" tIns="108000" rIns="108000" bIns="108000"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a:solidFill>
            <a:schemeClr val="bg1">
              <a:lumMod val="85000"/>
            </a:schemeClr>
          </a:solidFill>
        </p:spPr>
        <p:txBody>
          <a:bodyPr/>
          <a:lstStyle>
            <a:lvl1pPr>
              <a:defRPr>
                <a:solidFill>
                  <a:schemeClr val="tx1">
                    <a:lumMod val="85000"/>
                    <a:lumOff val="15000"/>
                  </a:schemeClr>
                </a:solidFill>
              </a:defRPr>
            </a:lvl1p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4498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Horizontal 3">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5" name="Content Placeholder 2">
            <a:extLst>
              <a:ext uri="{FF2B5EF4-FFF2-40B4-BE49-F238E27FC236}">
                <a16:creationId xmlns:a16="http://schemas.microsoft.com/office/drawing/2014/main" id="{D68E6EF2-4B2F-4D0D-9505-CE92872972F7}"/>
              </a:ext>
            </a:extLst>
          </p:cNvPr>
          <p:cNvSpPr>
            <a:spLocks noGrp="1"/>
          </p:cNvSpPr>
          <p:nvPr>
            <p:ph idx="1"/>
          </p:nvPr>
        </p:nvSpPr>
        <p:spPr>
          <a:xfrm>
            <a:off x="4705350" y="611076"/>
            <a:ext cx="6648448" cy="5738923"/>
          </a:xfrm>
        </p:spPr>
        <p:txBody>
          <a:bodyPr lIns="108000" tIns="108000" rIns="108000" bIns="10800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a:extLst>
              <a:ext uri="{FF2B5EF4-FFF2-40B4-BE49-F238E27FC236}">
                <a16:creationId xmlns:a16="http://schemas.microsoft.com/office/drawing/2014/main" id="{D91A21B9-BA54-413B-940E-027C32E4D429}"/>
              </a:ext>
            </a:extLst>
          </p:cNvPr>
          <p:cNvSpPr>
            <a:spLocks noGrp="1"/>
          </p:cNvSpPr>
          <p:nvPr>
            <p:ph type="title"/>
          </p:nvPr>
        </p:nvSpPr>
        <p:spPr>
          <a:xfrm>
            <a:off x="838200" y="611076"/>
            <a:ext cx="3440502" cy="2064769"/>
          </a:xfrm>
          <a:solidFill>
            <a:schemeClr val="accent2">
              <a:lumMod val="50000"/>
            </a:schemeClr>
          </a:solidFill>
        </p:spPr>
        <p:txBody>
          <a:bodyPr wrap="square" tIns="108000" bIns="108000" anchor="t">
            <a:spAutoFit/>
          </a:bodyPr>
          <a:lstStyle>
            <a:lvl1pPr>
              <a:lnSpc>
                <a:spcPct val="100000"/>
              </a:lnSpc>
              <a:defRPr sz="4000"/>
            </a:lvl1pPr>
          </a:lstStyle>
          <a:p>
            <a:r>
              <a:rPr lang="en-US" smtClean="0"/>
              <a:t>Click to edit Master title style</a:t>
            </a:r>
            <a:endParaRPr lang="en-US" dirty="0"/>
          </a:p>
        </p:txBody>
      </p:sp>
    </p:spTree>
    <p:extLst>
      <p:ext uri="{BB962C8B-B14F-4D97-AF65-F5344CB8AC3E}">
        <p14:creationId xmlns:p14="http://schemas.microsoft.com/office/powerpoint/2010/main" val="361005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2BDA7-8BE9-42D5-ACF1-0F51423A206E}"/>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71CEF73F-3CCA-4312-8E9C-2B4629DA1F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Slide Number Placeholder 3">
            <a:extLst>
              <a:ext uri="{FF2B5EF4-FFF2-40B4-BE49-F238E27FC236}">
                <a16:creationId xmlns:a16="http://schemas.microsoft.com/office/drawing/2014/main" id="{293BF716-502C-4821-A3A0-19C2C508EED1}"/>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665983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8E4AFE-E166-4B84-B0C8-9205038D8033}"/>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flipV="1">
            <a:off x="0" y="0"/>
            <a:ext cx="12192000" cy="6858000"/>
          </a:xfrm>
          <a:prstGeom prst="rect">
            <a:avLst/>
          </a:prstGeom>
        </p:spPr>
      </p:pic>
      <p:sp>
        <p:nvSpPr>
          <p:cNvPr id="2" name="Title Placeholder 1">
            <a:extLst>
              <a:ext uri="{FF2B5EF4-FFF2-40B4-BE49-F238E27FC236}">
                <a16:creationId xmlns:a16="http://schemas.microsoft.com/office/drawing/2014/main" id="{6C617517-B672-49BA-AC6E-AB66D0639A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6EC92C27-7843-4B22-9200-B7304E6AE4CD}"/>
              </a:ext>
            </a:extLst>
          </p:cNvPr>
          <p:cNvSpPr>
            <a:spLocks noGrp="1"/>
          </p:cNvSpPr>
          <p:nvPr>
            <p:ph type="body" idx="1"/>
          </p:nvPr>
        </p:nvSpPr>
        <p:spPr>
          <a:xfrm>
            <a:off x="838200" y="1825625"/>
            <a:ext cx="10515598"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a:extLst>
              <a:ext uri="{FF2B5EF4-FFF2-40B4-BE49-F238E27FC236}">
                <a16:creationId xmlns:a16="http://schemas.microsoft.com/office/drawing/2014/main" id="{52DB4F10-F75B-41A8-B994-BFF68949E59A}"/>
              </a:ext>
            </a:extLst>
          </p:cNvPr>
          <p:cNvSpPr>
            <a:spLocks noGrp="1"/>
          </p:cNvSpPr>
          <p:nvPr>
            <p:ph type="sldNum" sz="quarter" idx="4"/>
          </p:nvPr>
        </p:nvSpPr>
        <p:spPr>
          <a:xfrm>
            <a:off x="11353800" y="6361475"/>
            <a:ext cx="838200" cy="360000"/>
          </a:xfrm>
          <a:prstGeom prst="rect">
            <a:avLst/>
          </a:prstGeom>
          <a:solidFill>
            <a:schemeClr val="tx1">
              <a:lumMod val="85000"/>
              <a:lumOff val="15000"/>
            </a:schemeClr>
          </a:solidFill>
        </p:spPr>
        <p:txBody>
          <a:bodyPr vert="horz" lIns="91440" tIns="45720" rIns="91440" bIns="45720" rtlCol="0" anchor="ctr"/>
          <a:lstStyle>
            <a:lvl1pPr algn="ctr">
              <a:defRPr sz="1200">
                <a:solidFill>
                  <a:schemeClr val="bg1"/>
                </a:solidFill>
              </a:defRPr>
            </a:lvl1pPr>
          </a:lstStyle>
          <a:p>
            <a:r>
              <a:rPr lang="en-US" dirty="0"/>
              <a:t>PAGE </a:t>
            </a:r>
            <a:fld id="{4A9B5881-4007-4345-955A-79C2656F0C49}" type="slidenum">
              <a:rPr lang="en-US" smtClean="0"/>
              <a:pPr/>
              <a:t>‹#›</a:t>
            </a:fld>
            <a:endParaRPr lang="en-US" dirty="0"/>
          </a:p>
        </p:txBody>
      </p:sp>
      <p:sp>
        <p:nvSpPr>
          <p:cNvPr id="7" name="Rectangle 6">
            <a:extLst>
              <a:ext uri="{FF2B5EF4-FFF2-40B4-BE49-F238E27FC236}">
                <a16:creationId xmlns:a16="http://schemas.microsoft.com/office/drawing/2014/main" id="{512D21E2-8DEB-4F43-A26E-B8DA900A9230}"/>
              </a:ext>
            </a:extLst>
          </p:cNvPr>
          <p:cNvSpPr/>
          <p:nvPr userDrawn="1"/>
        </p:nvSpPr>
        <p:spPr>
          <a:xfrm>
            <a:off x="0" y="6721475"/>
            <a:ext cx="12192000" cy="136525"/>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CD3143-7FD1-40EA-AA4A-47C72380AEC2}"/>
              </a:ext>
            </a:extLst>
          </p:cNvPr>
          <p:cNvSpPr/>
          <p:nvPr userDrawn="1"/>
        </p:nvSpPr>
        <p:spPr>
          <a:xfrm>
            <a:off x="11353798" y="6721474"/>
            <a:ext cx="838201" cy="136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3920126"/>
      </p:ext>
    </p:extLst>
  </p:cSld>
  <p:clrMap bg1="lt1" tx1="dk1" bg2="lt2" tx2="dk2" accent1="accent1" accent2="accent2" accent3="accent3" accent4="accent4" accent5="accent5" accent6="accent6" hlink="hlink" folHlink="folHlink"/>
  <p:sldLayoutIdLst>
    <p:sldLayoutId id="2147483661" r:id="rId1"/>
    <p:sldLayoutId id="2147483659" r:id="rId2"/>
    <p:sldLayoutId id="2147483660" r:id="rId3"/>
    <p:sldLayoutId id="2147483665" r:id="rId4"/>
    <p:sldLayoutId id="2147483666" r:id="rId5"/>
    <p:sldLayoutId id="2147483650" r:id="rId6"/>
    <p:sldLayoutId id="2147483663" r:id="rId7"/>
    <p:sldLayoutId id="2147483664" r:id="rId8"/>
    <p:sldLayoutId id="2147483651" r:id="rId9"/>
    <p:sldLayoutId id="2147483652" r:id="rId10"/>
    <p:sldLayoutId id="2147483653" r:id="rId11"/>
    <p:sldLayoutId id="2147483654" r:id="rId12"/>
    <p:sldLayoutId id="2147483655" r:id="rId13"/>
    <p:sldLayoutId id="2147483656" r:id="rId14"/>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7" Type="http://schemas.openxmlformats.org/officeDocument/2006/relationships/image" Target="../media/image5.png"/><Relationship Id="rId12"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80.svg"/><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120.svg"/><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0C5037-DA4A-44E2-A9FB-84B1498768A7}"/>
              </a:ext>
            </a:extLst>
          </p:cNvPr>
          <p:cNvSpPr>
            <a:spLocks noGrp="1"/>
          </p:cNvSpPr>
          <p:nvPr>
            <p:ph type="title"/>
          </p:nvPr>
        </p:nvSpPr>
        <p:spPr>
          <a:xfrm>
            <a:off x="7652085" y="1676409"/>
            <a:ext cx="4399708" cy="2436592"/>
          </a:xfrm>
        </p:spPr>
        <p:txBody>
          <a:bodyPr/>
          <a:lstStyle/>
          <a:p>
            <a:r>
              <a:rPr lang="en-US" dirty="0" smtClean="0"/>
              <a:t>Machine Learning</a:t>
            </a:r>
            <a:br>
              <a:rPr lang="en-US" dirty="0" smtClean="0"/>
            </a:br>
            <a:r>
              <a:rPr lang="en-US" dirty="0" smtClean="0"/>
              <a:t>for School Evaluation</a:t>
            </a:r>
            <a:endParaRPr lang="en-US" dirty="0"/>
          </a:p>
        </p:txBody>
      </p:sp>
      <p:sp>
        <p:nvSpPr>
          <p:cNvPr id="6" name="Text Placeholder 5">
            <a:extLst>
              <a:ext uri="{FF2B5EF4-FFF2-40B4-BE49-F238E27FC236}">
                <a16:creationId xmlns:a16="http://schemas.microsoft.com/office/drawing/2014/main" id="{1397C2DB-90F2-4971-AC44-7CDDF5A3B552}"/>
              </a:ext>
            </a:extLst>
          </p:cNvPr>
          <p:cNvSpPr>
            <a:spLocks noGrp="1"/>
          </p:cNvSpPr>
          <p:nvPr>
            <p:ph type="body" sz="half" idx="2"/>
          </p:nvPr>
        </p:nvSpPr>
        <p:spPr/>
        <p:txBody>
          <a:bodyPr/>
          <a:lstStyle/>
          <a:p>
            <a:r>
              <a:rPr lang="en-US" dirty="0" err="1" smtClean="0"/>
              <a:t>Mazhar</a:t>
            </a:r>
            <a:r>
              <a:rPr lang="en-US" dirty="0" smtClean="0"/>
              <a:t> Mirza and Eva Pillossof</a:t>
            </a:r>
            <a:endParaRPr lang="en-US" dirty="0"/>
          </a:p>
        </p:txBody>
      </p:sp>
      <p:sp>
        <p:nvSpPr>
          <p:cNvPr id="15" name="Slide Number Placeholder 14">
            <a:extLst>
              <a:ext uri="{FF2B5EF4-FFF2-40B4-BE49-F238E27FC236}">
                <a16:creationId xmlns:a16="http://schemas.microsoft.com/office/drawing/2014/main" id="{26F5C050-EB87-421A-8A5C-E6CB30102699}"/>
              </a:ext>
            </a:extLst>
          </p:cNvPr>
          <p:cNvSpPr>
            <a:spLocks noGrp="1"/>
          </p:cNvSpPr>
          <p:nvPr>
            <p:ph type="sldNum" sz="quarter" idx="10"/>
          </p:nvPr>
        </p:nvSpPr>
        <p:spPr>
          <a:noFill/>
        </p:spPr>
        <p:txBody>
          <a:bodyPr/>
          <a:lstStyle/>
          <a:p>
            <a:r>
              <a:rPr lang="en-US" dirty="0"/>
              <a:t>PAGE </a:t>
            </a:r>
            <a:fld id="{4A9B5881-4007-4345-955A-79C2656F0C49}" type="slidenum">
              <a:rPr lang="en-US" smtClean="0"/>
              <a:pPr/>
              <a:t>1</a:t>
            </a:fld>
            <a:endParaRPr lang="en-US" dirty="0"/>
          </a:p>
        </p:txBody>
      </p:sp>
      <p:pic>
        <p:nvPicPr>
          <p:cNvPr id="5" name="Picture Placeholder 4"/>
          <p:cNvPicPr>
            <a:picLocks noGrp="1" noChangeAspect="1"/>
          </p:cNvPicPr>
          <p:nvPr>
            <p:ph type="pic" idx="1"/>
          </p:nvPr>
        </p:nvPicPr>
        <p:blipFill rotWithShape="1">
          <a:blip r:embed="rId2" cstate="hqprint">
            <a:extLst>
              <a:ext uri="{28A0092B-C50C-407E-A947-70E740481C1C}">
                <a14:useLocalDpi xmlns:a14="http://schemas.microsoft.com/office/drawing/2010/main" val="0"/>
              </a:ext>
            </a:extLst>
          </a:blip>
          <a:srcRect t="-105758" b="-105758"/>
          <a:stretch/>
        </p:blipFill>
        <p:spPr/>
      </p:pic>
    </p:spTree>
    <p:extLst>
      <p:ext uri="{BB962C8B-B14F-4D97-AF65-F5344CB8AC3E}">
        <p14:creationId xmlns:p14="http://schemas.microsoft.com/office/powerpoint/2010/main" val="113625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838200" y="611076"/>
            <a:ext cx="9064752" cy="833663"/>
          </a:xfrm>
        </p:spPr>
        <p:txBody>
          <a:bodyPr/>
          <a:lstStyle/>
          <a:p>
            <a:r>
              <a:rPr lang="en-US" dirty="0" smtClean="0"/>
              <a:t>Safe Learning Environment and Attendance </a:t>
            </a:r>
            <a:endParaRPr lang="en-US" dirty="0"/>
          </a:p>
        </p:txBody>
      </p:sp>
      <p:sp>
        <p:nvSpPr>
          <p:cNvPr id="3" name="Content Placeholder 2">
            <a:extLst>
              <a:ext uri="{FF2B5EF4-FFF2-40B4-BE49-F238E27FC236}">
                <a16:creationId xmlns:a16="http://schemas.microsoft.com/office/drawing/2014/main" id="{FA6A4B49-27C8-46B6-8B11-AD7E8F615E2C}"/>
              </a:ext>
            </a:extLst>
          </p:cNvPr>
          <p:cNvSpPr>
            <a:spLocks noGrp="1"/>
          </p:cNvSpPr>
          <p:nvPr>
            <p:ph idx="1"/>
          </p:nvPr>
        </p:nvSpPr>
        <p:spPr>
          <a:xfrm>
            <a:off x="838200" y="1825625"/>
            <a:ext cx="11039856" cy="4351338"/>
          </a:xfrm>
        </p:spPr>
        <p:txBody>
          <a:bodyPr/>
          <a:lstStyle/>
          <a:p>
            <a:r>
              <a:rPr lang="en-US" noProof="1" smtClean="0"/>
              <a:t>% of students:</a:t>
            </a:r>
          </a:p>
          <a:p>
            <a:pPr lvl="1"/>
            <a:r>
              <a:rPr lang="en-US" noProof="1" smtClean="0"/>
              <a:t>Not engaged in violent discipline incidents</a:t>
            </a:r>
          </a:p>
          <a:p>
            <a:pPr lvl="1"/>
            <a:r>
              <a:rPr lang="en-US" noProof="1" smtClean="0"/>
              <a:t>Not engaged in substance use (includes vaping)</a:t>
            </a:r>
          </a:p>
          <a:p>
            <a:pPr lvl="1"/>
            <a:r>
              <a:rPr lang="en-US" noProof="1" smtClean="0"/>
              <a:t>Not engaged in bullying or harassment (includes cyber bullying)</a:t>
            </a:r>
          </a:p>
          <a:p>
            <a:r>
              <a:rPr lang="en-US" noProof="1" smtClean="0"/>
              <a:t>Schoolwide attendance is evaluated by:</a:t>
            </a:r>
          </a:p>
          <a:p>
            <a:pPr lvl="1"/>
            <a:r>
              <a:rPr lang="en-US" noProof="1" smtClean="0"/>
              <a:t>% of students with absence less than 10% of lessons based on enrollment days (full-time enrollment or FTE)</a:t>
            </a:r>
          </a:p>
          <a:p>
            <a:pPr lvl="2"/>
            <a:r>
              <a:rPr lang="en-US" noProof="1" smtClean="0"/>
              <a:t>Includes only in-school instructional days where lessons are held</a:t>
            </a:r>
            <a:endParaRPr lang="en-US" noProof="1"/>
          </a:p>
          <a:p>
            <a:pPr lvl="1"/>
            <a:r>
              <a:rPr lang="en-US" noProof="1" smtClean="0"/>
              <a:t>Average daily attendance rates for:</a:t>
            </a:r>
          </a:p>
          <a:p>
            <a:pPr lvl="2"/>
            <a:r>
              <a:rPr lang="en-US" noProof="1" smtClean="0"/>
              <a:t>Teachers</a:t>
            </a:r>
          </a:p>
          <a:p>
            <a:pPr lvl="2"/>
            <a:r>
              <a:rPr lang="en-US" noProof="1" smtClean="0"/>
              <a:t>Administrators</a:t>
            </a:r>
          </a:p>
          <a:p>
            <a:pPr lvl="2"/>
            <a:r>
              <a:rPr lang="en-US" noProof="1" smtClean="0"/>
              <a:t>All other school staff</a:t>
            </a:r>
          </a:p>
          <a:p>
            <a:pPr lvl="2"/>
            <a:r>
              <a:rPr lang="en-US" noProof="1" smtClean="0"/>
              <a:t>Excluding professional development days and/or leave of more than 1 continuous month</a:t>
            </a:r>
          </a:p>
        </p:txBody>
      </p:sp>
      <p:sp>
        <p:nvSpPr>
          <p:cNvPr id="4" name="Slide Number Placeholder 3">
            <a:extLst>
              <a:ext uri="{FF2B5EF4-FFF2-40B4-BE49-F238E27FC236}">
                <a16:creationId xmlns:a16="http://schemas.microsoft.com/office/drawing/2014/main" id="{62B4CE3A-8C88-45AA-A849-57E5A7AC22C1}"/>
              </a:ext>
            </a:extLst>
          </p:cNvPr>
          <p:cNvSpPr>
            <a:spLocks noGrp="1"/>
          </p:cNvSpPr>
          <p:nvPr>
            <p:ph type="sldNum" sz="quarter" idx="10"/>
          </p:nvPr>
        </p:nvSpPr>
        <p:spPr>
          <a:xfrm>
            <a:off x="11353800" y="6361475"/>
            <a:ext cx="838200" cy="360000"/>
          </a:xfrm>
          <a:noFill/>
        </p:spPr>
        <p:txBody>
          <a:bodyPr/>
          <a:lstStyle/>
          <a:p>
            <a:r>
              <a:rPr lang="en-US" dirty="0"/>
              <a:t>PAGE </a:t>
            </a:r>
            <a:fld id="{4A9B5881-4007-4345-955A-79C2656F0C49}" type="slidenum">
              <a:rPr lang="en-US" smtClean="0"/>
              <a:pPr/>
              <a:t>10</a:t>
            </a:fld>
            <a:endParaRPr lang="en-US" dirty="0"/>
          </a:p>
        </p:txBody>
      </p:sp>
      <p:sp>
        <p:nvSpPr>
          <p:cNvPr id="8" name="Rectangle 7">
            <a:extLst>
              <a:ext uri="{FF2B5EF4-FFF2-40B4-BE49-F238E27FC236}">
                <a16:creationId xmlns:a16="http://schemas.microsoft.com/office/drawing/2014/main" id="{52C2DB72-01A8-424A-8CEF-8BD2418A8D25}"/>
              </a:ext>
              <a:ext uri="{C183D7F6-B498-43B3-948B-1728B52AA6E4}">
                <adec:decorative xmlns="" xmlns:adec="http://schemas.microsoft.com/office/drawing/2017/decorative" val="1"/>
              </a:ext>
            </a:extLst>
          </p:cNvPr>
          <p:cNvSpPr/>
          <p:nvPr/>
        </p:nvSpPr>
        <p:spPr>
          <a:xfrm>
            <a:off x="1145309" y="6361475"/>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School Climate</a:t>
            </a:r>
            <a:endParaRPr lang="en-US" sz="1200" dirty="0"/>
          </a:p>
        </p:txBody>
      </p:sp>
      <p:sp>
        <p:nvSpPr>
          <p:cNvPr id="10" name="Rectangle 9">
            <a:extLst>
              <a:ext uri="{FF2B5EF4-FFF2-40B4-BE49-F238E27FC236}">
                <a16:creationId xmlns:a16="http://schemas.microsoft.com/office/drawing/2014/main" id="{95AAAEAA-CCF6-4E36-A4A3-5AF49D00995B}"/>
              </a:ext>
              <a:ext uri="{C183D7F6-B498-43B3-948B-1728B52AA6E4}">
                <adec:decorative xmlns="" xmlns:adec="http://schemas.microsoft.com/office/drawing/2017/decorative" val="1"/>
              </a:ext>
            </a:extLst>
          </p:cNvPr>
          <p:cNvSpPr/>
          <p:nvPr/>
        </p:nvSpPr>
        <p:spPr>
          <a:xfrm>
            <a:off x="3697432" y="6562004"/>
            <a:ext cx="2552123" cy="1594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CCRI</a:t>
            </a:r>
            <a:endParaRPr lang="en-US" sz="1200" dirty="0"/>
          </a:p>
        </p:txBody>
      </p:sp>
      <p:sp>
        <p:nvSpPr>
          <p:cNvPr id="11" name="Rectangle 10">
            <a:extLst>
              <a:ext uri="{FF2B5EF4-FFF2-40B4-BE49-F238E27FC236}">
                <a16:creationId xmlns:a16="http://schemas.microsoft.com/office/drawing/2014/main" id="{5F253864-26FA-4AB1-9F0A-4F57D870EE85}"/>
              </a:ext>
              <a:ext uri="{C183D7F6-B498-43B3-948B-1728B52AA6E4}">
                <adec:decorative xmlns=""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LE/TE</a:t>
            </a:r>
            <a:endParaRPr lang="en-US" sz="1200" dirty="0"/>
          </a:p>
        </p:txBody>
      </p:sp>
      <p:sp>
        <p:nvSpPr>
          <p:cNvPr id="12" name="Rectangle 11">
            <a:extLst>
              <a:ext uri="{FF2B5EF4-FFF2-40B4-BE49-F238E27FC236}">
                <a16:creationId xmlns:a16="http://schemas.microsoft.com/office/drawing/2014/main" id="{84949406-858F-4224-BC48-197463899896}"/>
              </a:ext>
              <a:ext uri="{C183D7F6-B498-43B3-948B-1728B52AA6E4}">
                <adec:decorative xmlns=""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BTO</a:t>
            </a:r>
            <a:endParaRPr lang="en-US" sz="1200" dirty="0"/>
          </a:p>
        </p:txBody>
      </p:sp>
      <p:sp>
        <p:nvSpPr>
          <p:cNvPr id="14" name="Isosceles Triangle 13">
            <a:extLst>
              <a:ext uri="{FF2B5EF4-FFF2-40B4-BE49-F238E27FC236}">
                <a16:creationId xmlns:a16="http://schemas.microsoft.com/office/drawing/2014/main" id="{1D0A4E21-00BC-4451-94C9-943503852954}"/>
              </a:ext>
              <a:ext uri="{C183D7F6-B498-43B3-948B-1728B52AA6E4}">
                <adec:decorative xmlns="" xmlns:adec="http://schemas.microsoft.com/office/drawing/2017/decorative" val="1"/>
              </a:ext>
            </a:extLst>
          </p:cNvPr>
          <p:cNvSpPr/>
          <p:nvPr/>
        </p:nvSpPr>
        <p:spPr>
          <a:xfrm rot="10800000">
            <a:off x="2349947"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4303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p:tgtEl>
                                          <p:spTgt spid="8"/>
                                        </p:tgtEl>
                                        <p:attrNameLst>
                                          <p:attrName>ppt_y</p:attrName>
                                        </p:attrNameLst>
                                      </p:cBhvr>
                                      <p:tavLst>
                                        <p:tav tm="0">
                                          <p:val>
                                            <p:strVal val="#ppt_y+#ppt_h*1.125000"/>
                                          </p:val>
                                        </p:tav>
                                        <p:tav tm="100000">
                                          <p:val>
                                            <p:strVal val="#ppt_y"/>
                                          </p:val>
                                        </p:tav>
                                      </p:tavLst>
                                    </p:anim>
                                    <p:animEffect transition="in" filter="wipe(up)">
                                      <p:cBhvr>
                                        <p:cTn id="8" dur="250"/>
                                        <p:tgtEl>
                                          <p:spTgt spid="8"/>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50"/>
                                        <p:tgtEl>
                                          <p:spTgt spid="14"/>
                                        </p:tgtEl>
                                      </p:cBhvr>
                                    </p:animEffect>
                                  </p:childTnLst>
                                </p:cTn>
                              </p:par>
                            </p:childTnLst>
                          </p:cTn>
                        </p:par>
                        <p:par>
                          <p:cTn id="12" fill="hold">
                            <p:stCondLst>
                              <p:cond delay="250"/>
                            </p:stCondLst>
                            <p:childTnLst>
                              <p:par>
                                <p:cTn id="13" presetID="1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p:tgtEl>
                                          <p:spTgt spid="10"/>
                                        </p:tgtEl>
                                        <p:attrNameLst>
                                          <p:attrName>ppt_y</p:attrName>
                                        </p:attrNameLst>
                                      </p:cBhvr>
                                      <p:tavLst>
                                        <p:tav tm="0">
                                          <p:val>
                                            <p:strVal val="#ppt_y+#ppt_h*1.125000"/>
                                          </p:val>
                                        </p:tav>
                                        <p:tav tm="100000">
                                          <p:val>
                                            <p:strVal val="#ppt_y"/>
                                          </p:val>
                                        </p:tav>
                                      </p:tavLst>
                                    </p:anim>
                                    <p:animEffect transition="in" filter="wipe(up)">
                                      <p:cBhvr>
                                        <p:cTn id="16" dur="250"/>
                                        <p:tgtEl>
                                          <p:spTgt spid="10"/>
                                        </p:tgtEl>
                                      </p:cBhvr>
                                    </p:animEffect>
                                  </p:childTnLst>
                                </p:cTn>
                              </p:par>
                            </p:childTnLst>
                          </p:cTn>
                        </p:par>
                        <p:par>
                          <p:cTn id="17" fill="hold">
                            <p:stCondLst>
                              <p:cond delay="500"/>
                            </p:stCondLst>
                            <p:childTnLst>
                              <p:par>
                                <p:cTn id="18" presetID="1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250"/>
                                        <p:tgtEl>
                                          <p:spTgt spid="11"/>
                                        </p:tgtEl>
                                        <p:attrNameLst>
                                          <p:attrName>ppt_y</p:attrName>
                                        </p:attrNameLst>
                                      </p:cBhvr>
                                      <p:tavLst>
                                        <p:tav tm="0">
                                          <p:val>
                                            <p:strVal val="#ppt_y+#ppt_h*1.125000"/>
                                          </p:val>
                                        </p:tav>
                                        <p:tav tm="100000">
                                          <p:val>
                                            <p:strVal val="#ppt_y"/>
                                          </p:val>
                                        </p:tav>
                                      </p:tavLst>
                                    </p:anim>
                                    <p:animEffect transition="in" filter="wipe(up)">
                                      <p:cBhvr>
                                        <p:cTn id="21" dur="250"/>
                                        <p:tgtEl>
                                          <p:spTgt spid="11"/>
                                        </p:tgtEl>
                                      </p:cBhvr>
                                    </p:animEffect>
                                  </p:childTnLst>
                                </p:cTn>
                              </p:par>
                            </p:childTnLst>
                          </p:cTn>
                        </p:par>
                        <p:par>
                          <p:cTn id="22" fill="hold">
                            <p:stCondLst>
                              <p:cond delay="750"/>
                            </p:stCondLst>
                            <p:childTnLst>
                              <p:par>
                                <p:cTn id="23" presetID="1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250"/>
                                        <p:tgtEl>
                                          <p:spTgt spid="12"/>
                                        </p:tgtEl>
                                        <p:attrNameLst>
                                          <p:attrName>ppt_y</p:attrName>
                                        </p:attrNameLst>
                                      </p:cBhvr>
                                      <p:tavLst>
                                        <p:tav tm="0">
                                          <p:val>
                                            <p:strVal val="#ppt_y+#ppt_h*1.125000"/>
                                          </p:val>
                                        </p:tav>
                                        <p:tav tm="100000">
                                          <p:val>
                                            <p:strVal val="#ppt_y"/>
                                          </p:val>
                                        </p:tav>
                                      </p:tavLst>
                                    </p:anim>
                                    <p:animEffect transition="in" filter="wipe(up)">
                                      <p:cBhvr>
                                        <p:cTn id="26"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838200" y="611076"/>
            <a:ext cx="5498592" cy="833663"/>
          </a:xfrm>
        </p:spPr>
        <p:txBody>
          <a:bodyPr/>
          <a:lstStyle/>
          <a:p>
            <a:r>
              <a:rPr lang="en-US" dirty="0" smtClean="0"/>
              <a:t>Additional Considerations</a:t>
            </a:r>
            <a:endParaRPr lang="en-US" dirty="0"/>
          </a:p>
        </p:txBody>
      </p:sp>
      <p:sp>
        <p:nvSpPr>
          <p:cNvPr id="3" name="Content Placeholder 2">
            <a:extLst>
              <a:ext uri="{FF2B5EF4-FFF2-40B4-BE49-F238E27FC236}">
                <a16:creationId xmlns:a16="http://schemas.microsoft.com/office/drawing/2014/main" id="{FA6A4B49-27C8-46B6-8B11-AD7E8F615E2C}"/>
              </a:ext>
            </a:extLst>
          </p:cNvPr>
          <p:cNvSpPr>
            <a:spLocks noGrp="1"/>
          </p:cNvSpPr>
          <p:nvPr>
            <p:ph idx="1"/>
          </p:nvPr>
        </p:nvSpPr>
        <p:spPr>
          <a:xfrm>
            <a:off x="838200" y="1825625"/>
            <a:ext cx="5004816" cy="4351338"/>
          </a:xfrm>
        </p:spPr>
        <p:txBody>
          <a:bodyPr/>
          <a:lstStyle/>
          <a:p>
            <a:r>
              <a:rPr lang="en-US" noProof="1" smtClean="0"/>
              <a:t>Long-term data overview shows a very strong correlation (r&gt;0.9) between the implementation of Positive Behavioral Interventions and Support (PBIS) and:</a:t>
            </a:r>
          </a:p>
          <a:p>
            <a:pPr lvl="1"/>
            <a:r>
              <a:rPr lang="en-US" noProof="1" smtClean="0"/>
              <a:t>Weighted suspension rates</a:t>
            </a:r>
          </a:p>
          <a:p>
            <a:pPr lvl="1"/>
            <a:r>
              <a:rPr lang="en-US" noProof="1" smtClean="0"/>
              <a:t>Student academic achievement</a:t>
            </a:r>
          </a:p>
          <a:p>
            <a:pPr lvl="1"/>
            <a:r>
              <a:rPr lang="en-US" noProof="1" smtClean="0"/>
              <a:t>Student health survey results</a:t>
            </a:r>
          </a:p>
          <a:p>
            <a:r>
              <a:rPr lang="en-US" noProof="1" smtClean="0"/>
              <a:t>It is critical to also monitor discipline disproportionality among risk groups, such as SEND, ELL, and EDS</a:t>
            </a:r>
          </a:p>
          <a:p>
            <a:endParaRPr lang="en-US" noProof="1" smtClean="0"/>
          </a:p>
        </p:txBody>
      </p:sp>
      <p:sp>
        <p:nvSpPr>
          <p:cNvPr id="4" name="Slide Number Placeholder 3">
            <a:extLst>
              <a:ext uri="{FF2B5EF4-FFF2-40B4-BE49-F238E27FC236}">
                <a16:creationId xmlns:a16="http://schemas.microsoft.com/office/drawing/2014/main" id="{62B4CE3A-8C88-45AA-A849-57E5A7AC22C1}"/>
              </a:ext>
            </a:extLst>
          </p:cNvPr>
          <p:cNvSpPr>
            <a:spLocks noGrp="1"/>
          </p:cNvSpPr>
          <p:nvPr>
            <p:ph type="sldNum" sz="quarter" idx="10"/>
          </p:nvPr>
        </p:nvSpPr>
        <p:spPr>
          <a:xfrm>
            <a:off x="11353800" y="6361475"/>
            <a:ext cx="838200" cy="360000"/>
          </a:xfrm>
          <a:noFill/>
        </p:spPr>
        <p:txBody>
          <a:bodyPr/>
          <a:lstStyle/>
          <a:p>
            <a:r>
              <a:rPr lang="en-US" dirty="0"/>
              <a:t>PAGE </a:t>
            </a:r>
            <a:fld id="{4A9B5881-4007-4345-955A-79C2656F0C49}" type="slidenum">
              <a:rPr lang="en-US" smtClean="0"/>
              <a:pPr/>
              <a:t>11</a:t>
            </a:fld>
            <a:endParaRPr lang="en-US" dirty="0"/>
          </a:p>
        </p:txBody>
      </p:sp>
      <p:sp>
        <p:nvSpPr>
          <p:cNvPr id="8" name="Rectangle 7">
            <a:extLst>
              <a:ext uri="{FF2B5EF4-FFF2-40B4-BE49-F238E27FC236}">
                <a16:creationId xmlns:a16="http://schemas.microsoft.com/office/drawing/2014/main" id="{52C2DB72-01A8-424A-8CEF-8BD2418A8D25}"/>
              </a:ext>
              <a:ext uri="{C183D7F6-B498-43B3-948B-1728B52AA6E4}">
                <adec:decorative xmlns="" xmlns:adec="http://schemas.microsoft.com/office/drawing/2017/decorative" val="1"/>
              </a:ext>
            </a:extLst>
          </p:cNvPr>
          <p:cNvSpPr/>
          <p:nvPr/>
        </p:nvSpPr>
        <p:spPr>
          <a:xfrm>
            <a:off x="1145309" y="6361475"/>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School Climate</a:t>
            </a:r>
            <a:endParaRPr lang="en-US" sz="1200" dirty="0"/>
          </a:p>
        </p:txBody>
      </p:sp>
      <p:sp>
        <p:nvSpPr>
          <p:cNvPr id="10" name="Rectangle 9">
            <a:extLst>
              <a:ext uri="{FF2B5EF4-FFF2-40B4-BE49-F238E27FC236}">
                <a16:creationId xmlns:a16="http://schemas.microsoft.com/office/drawing/2014/main" id="{95AAAEAA-CCF6-4E36-A4A3-5AF49D00995B}"/>
              </a:ext>
              <a:ext uri="{C183D7F6-B498-43B3-948B-1728B52AA6E4}">
                <adec:decorative xmlns="" xmlns:adec="http://schemas.microsoft.com/office/drawing/2017/decorative" val="1"/>
              </a:ext>
            </a:extLst>
          </p:cNvPr>
          <p:cNvSpPr/>
          <p:nvPr/>
        </p:nvSpPr>
        <p:spPr>
          <a:xfrm>
            <a:off x="3697432" y="6562004"/>
            <a:ext cx="2552123" cy="1594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CCRI</a:t>
            </a:r>
            <a:endParaRPr lang="en-US" sz="1200" dirty="0"/>
          </a:p>
        </p:txBody>
      </p:sp>
      <p:sp>
        <p:nvSpPr>
          <p:cNvPr id="11" name="Rectangle 10">
            <a:extLst>
              <a:ext uri="{FF2B5EF4-FFF2-40B4-BE49-F238E27FC236}">
                <a16:creationId xmlns:a16="http://schemas.microsoft.com/office/drawing/2014/main" id="{5F253864-26FA-4AB1-9F0A-4F57D870EE85}"/>
              </a:ext>
              <a:ext uri="{C183D7F6-B498-43B3-948B-1728B52AA6E4}">
                <adec:decorative xmlns=""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LE/TE</a:t>
            </a:r>
            <a:endParaRPr lang="en-US" sz="1200" dirty="0"/>
          </a:p>
        </p:txBody>
      </p:sp>
      <p:sp>
        <p:nvSpPr>
          <p:cNvPr id="12" name="Rectangle 11">
            <a:extLst>
              <a:ext uri="{FF2B5EF4-FFF2-40B4-BE49-F238E27FC236}">
                <a16:creationId xmlns:a16="http://schemas.microsoft.com/office/drawing/2014/main" id="{84949406-858F-4224-BC48-197463899896}"/>
              </a:ext>
              <a:ext uri="{C183D7F6-B498-43B3-948B-1728B52AA6E4}">
                <adec:decorative xmlns=""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BTO</a:t>
            </a:r>
            <a:endParaRPr lang="en-US" sz="1200" dirty="0"/>
          </a:p>
        </p:txBody>
      </p:sp>
      <p:sp>
        <p:nvSpPr>
          <p:cNvPr id="14" name="Isosceles Triangle 13">
            <a:extLst>
              <a:ext uri="{FF2B5EF4-FFF2-40B4-BE49-F238E27FC236}">
                <a16:creationId xmlns:a16="http://schemas.microsoft.com/office/drawing/2014/main" id="{1D0A4E21-00BC-4451-94C9-943503852954}"/>
              </a:ext>
              <a:ext uri="{C183D7F6-B498-43B3-948B-1728B52AA6E4}">
                <adec:decorative xmlns="" xmlns:adec="http://schemas.microsoft.com/office/drawing/2017/decorative" val="1"/>
              </a:ext>
            </a:extLst>
          </p:cNvPr>
          <p:cNvSpPr/>
          <p:nvPr/>
        </p:nvSpPr>
        <p:spPr>
          <a:xfrm rot="10800000">
            <a:off x="2349947"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6792" y="1679694"/>
            <a:ext cx="5252496" cy="4691270"/>
          </a:xfrm>
          <a:prstGeom prst="rect">
            <a:avLst/>
          </a:prstGeom>
        </p:spPr>
      </p:pic>
    </p:spTree>
    <p:extLst>
      <p:ext uri="{BB962C8B-B14F-4D97-AF65-F5344CB8AC3E}">
        <p14:creationId xmlns:p14="http://schemas.microsoft.com/office/powerpoint/2010/main" val="127814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p:tgtEl>
                                          <p:spTgt spid="8"/>
                                        </p:tgtEl>
                                        <p:attrNameLst>
                                          <p:attrName>ppt_y</p:attrName>
                                        </p:attrNameLst>
                                      </p:cBhvr>
                                      <p:tavLst>
                                        <p:tav tm="0">
                                          <p:val>
                                            <p:strVal val="#ppt_y+#ppt_h*1.125000"/>
                                          </p:val>
                                        </p:tav>
                                        <p:tav tm="100000">
                                          <p:val>
                                            <p:strVal val="#ppt_y"/>
                                          </p:val>
                                        </p:tav>
                                      </p:tavLst>
                                    </p:anim>
                                    <p:animEffect transition="in" filter="wipe(up)">
                                      <p:cBhvr>
                                        <p:cTn id="8" dur="250"/>
                                        <p:tgtEl>
                                          <p:spTgt spid="8"/>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50"/>
                                        <p:tgtEl>
                                          <p:spTgt spid="14"/>
                                        </p:tgtEl>
                                      </p:cBhvr>
                                    </p:animEffect>
                                  </p:childTnLst>
                                </p:cTn>
                              </p:par>
                            </p:childTnLst>
                          </p:cTn>
                        </p:par>
                        <p:par>
                          <p:cTn id="12" fill="hold">
                            <p:stCondLst>
                              <p:cond delay="250"/>
                            </p:stCondLst>
                            <p:childTnLst>
                              <p:par>
                                <p:cTn id="13" presetID="1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p:tgtEl>
                                          <p:spTgt spid="10"/>
                                        </p:tgtEl>
                                        <p:attrNameLst>
                                          <p:attrName>ppt_y</p:attrName>
                                        </p:attrNameLst>
                                      </p:cBhvr>
                                      <p:tavLst>
                                        <p:tav tm="0">
                                          <p:val>
                                            <p:strVal val="#ppt_y+#ppt_h*1.125000"/>
                                          </p:val>
                                        </p:tav>
                                        <p:tav tm="100000">
                                          <p:val>
                                            <p:strVal val="#ppt_y"/>
                                          </p:val>
                                        </p:tav>
                                      </p:tavLst>
                                    </p:anim>
                                    <p:animEffect transition="in" filter="wipe(up)">
                                      <p:cBhvr>
                                        <p:cTn id="16" dur="250"/>
                                        <p:tgtEl>
                                          <p:spTgt spid="10"/>
                                        </p:tgtEl>
                                      </p:cBhvr>
                                    </p:animEffect>
                                  </p:childTnLst>
                                </p:cTn>
                              </p:par>
                            </p:childTnLst>
                          </p:cTn>
                        </p:par>
                        <p:par>
                          <p:cTn id="17" fill="hold">
                            <p:stCondLst>
                              <p:cond delay="500"/>
                            </p:stCondLst>
                            <p:childTnLst>
                              <p:par>
                                <p:cTn id="18" presetID="1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250"/>
                                        <p:tgtEl>
                                          <p:spTgt spid="11"/>
                                        </p:tgtEl>
                                        <p:attrNameLst>
                                          <p:attrName>ppt_y</p:attrName>
                                        </p:attrNameLst>
                                      </p:cBhvr>
                                      <p:tavLst>
                                        <p:tav tm="0">
                                          <p:val>
                                            <p:strVal val="#ppt_y+#ppt_h*1.125000"/>
                                          </p:val>
                                        </p:tav>
                                        <p:tav tm="100000">
                                          <p:val>
                                            <p:strVal val="#ppt_y"/>
                                          </p:val>
                                        </p:tav>
                                      </p:tavLst>
                                    </p:anim>
                                    <p:animEffect transition="in" filter="wipe(up)">
                                      <p:cBhvr>
                                        <p:cTn id="21" dur="250"/>
                                        <p:tgtEl>
                                          <p:spTgt spid="11"/>
                                        </p:tgtEl>
                                      </p:cBhvr>
                                    </p:animEffect>
                                  </p:childTnLst>
                                </p:cTn>
                              </p:par>
                            </p:childTnLst>
                          </p:cTn>
                        </p:par>
                        <p:par>
                          <p:cTn id="22" fill="hold">
                            <p:stCondLst>
                              <p:cond delay="750"/>
                            </p:stCondLst>
                            <p:childTnLst>
                              <p:par>
                                <p:cTn id="23" presetID="1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250"/>
                                        <p:tgtEl>
                                          <p:spTgt spid="12"/>
                                        </p:tgtEl>
                                        <p:attrNameLst>
                                          <p:attrName>ppt_y</p:attrName>
                                        </p:attrNameLst>
                                      </p:cBhvr>
                                      <p:tavLst>
                                        <p:tav tm="0">
                                          <p:val>
                                            <p:strVal val="#ppt_y+#ppt_h*1.125000"/>
                                          </p:val>
                                        </p:tav>
                                        <p:tav tm="100000">
                                          <p:val>
                                            <p:strVal val="#ppt_y"/>
                                          </p:val>
                                        </p:tav>
                                      </p:tavLst>
                                    </p:anim>
                                    <p:animEffect transition="in" filter="wipe(up)">
                                      <p:cBhvr>
                                        <p:cTn id="26"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838200" y="611076"/>
            <a:ext cx="1654594" cy="833663"/>
          </a:xfrm>
        </p:spPr>
        <p:txBody>
          <a:bodyPr/>
          <a:lstStyle/>
          <a:p>
            <a:r>
              <a:rPr lang="en-US" dirty="0" smtClean="0"/>
              <a:t>Impact</a:t>
            </a:r>
            <a:endParaRPr lang="en-US" dirty="0"/>
          </a:p>
        </p:txBody>
      </p:sp>
      <p:sp>
        <p:nvSpPr>
          <p:cNvPr id="3" name="Content Placeholder 2">
            <a:extLst>
              <a:ext uri="{FF2B5EF4-FFF2-40B4-BE49-F238E27FC236}">
                <a16:creationId xmlns:a16="http://schemas.microsoft.com/office/drawing/2014/main" id="{FA6A4B49-27C8-46B6-8B11-AD7E8F615E2C}"/>
              </a:ext>
            </a:extLst>
          </p:cNvPr>
          <p:cNvSpPr>
            <a:spLocks noGrp="1"/>
          </p:cNvSpPr>
          <p:nvPr>
            <p:ph idx="1"/>
          </p:nvPr>
        </p:nvSpPr>
        <p:spPr>
          <a:xfrm>
            <a:off x="838200" y="1825625"/>
            <a:ext cx="10207752" cy="4351338"/>
          </a:xfrm>
        </p:spPr>
        <p:txBody>
          <a:bodyPr/>
          <a:lstStyle/>
          <a:p>
            <a:r>
              <a:rPr lang="en-US" noProof="1" smtClean="0"/>
              <a:t>1% increase in school climate score corresponded to an improvement in attainment results in core subjects (English, Math, and Science) for Grades 3-12 by 3% to 16%</a:t>
            </a:r>
          </a:p>
          <a:p>
            <a:r>
              <a:rPr lang="en-US" noProof="1" smtClean="0"/>
              <a:t>The most impacted subject is Math, where the improvement was consistently over 3 times higher than in other subjects for the same school for every 1% increase in school climate score</a:t>
            </a:r>
          </a:p>
          <a:p>
            <a:r>
              <a:rPr lang="en-US" noProof="1" smtClean="0"/>
              <a:t>Teacher/administrator experience did not correspond to improvement in, and therefore had no impact on school climate</a:t>
            </a:r>
          </a:p>
          <a:p>
            <a:r>
              <a:rPr lang="en-US" noProof="1" smtClean="0"/>
              <a:t>Location did not impact school climate</a:t>
            </a:r>
          </a:p>
          <a:p>
            <a:r>
              <a:rPr lang="en-US" noProof="1" smtClean="0"/>
              <a:t>1% increase in school climate corresponds to 1.35% decrease in discipline actions by student</a:t>
            </a:r>
          </a:p>
          <a:p>
            <a:r>
              <a:rPr lang="en-US" noProof="1" smtClean="0"/>
              <a:t>1% increase in school climate corresponds to 1.6% increase in average daily attendance</a:t>
            </a:r>
          </a:p>
          <a:p>
            <a:r>
              <a:rPr lang="en-US" noProof="1" smtClean="0"/>
              <a:t>Student and teacher/staff demographics do not significantly impact the development of positive school climate</a:t>
            </a:r>
          </a:p>
        </p:txBody>
      </p:sp>
      <p:sp>
        <p:nvSpPr>
          <p:cNvPr id="4" name="Slide Number Placeholder 3">
            <a:extLst>
              <a:ext uri="{FF2B5EF4-FFF2-40B4-BE49-F238E27FC236}">
                <a16:creationId xmlns:a16="http://schemas.microsoft.com/office/drawing/2014/main" id="{62B4CE3A-8C88-45AA-A849-57E5A7AC22C1}"/>
              </a:ext>
            </a:extLst>
          </p:cNvPr>
          <p:cNvSpPr>
            <a:spLocks noGrp="1"/>
          </p:cNvSpPr>
          <p:nvPr>
            <p:ph type="sldNum" sz="quarter" idx="10"/>
          </p:nvPr>
        </p:nvSpPr>
        <p:spPr>
          <a:xfrm>
            <a:off x="11353800" y="6361475"/>
            <a:ext cx="838200" cy="360000"/>
          </a:xfrm>
          <a:noFill/>
        </p:spPr>
        <p:txBody>
          <a:bodyPr/>
          <a:lstStyle/>
          <a:p>
            <a:r>
              <a:rPr lang="en-US" dirty="0"/>
              <a:t>PAGE </a:t>
            </a:r>
            <a:fld id="{4A9B5881-4007-4345-955A-79C2656F0C49}" type="slidenum">
              <a:rPr lang="en-US" smtClean="0"/>
              <a:pPr/>
              <a:t>12</a:t>
            </a:fld>
            <a:endParaRPr lang="en-US" dirty="0"/>
          </a:p>
        </p:txBody>
      </p:sp>
      <p:sp>
        <p:nvSpPr>
          <p:cNvPr id="8" name="Rectangle 7">
            <a:extLst>
              <a:ext uri="{FF2B5EF4-FFF2-40B4-BE49-F238E27FC236}">
                <a16:creationId xmlns:a16="http://schemas.microsoft.com/office/drawing/2014/main" id="{52C2DB72-01A8-424A-8CEF-8BD2418A8D25}"/>
              </a:ext>
              <a:ext uri="{C183D7F6-B498-43B3-948B-1728B52AA6E4}">
                <adec:decorative xmlns="" xmlns:adec="http://schemas.microsoft.com/office/drawing/2017/decorative" val="1"/>
              </a:ext>
            </a:extLst>
          </p:cNvPr>
          <p:cNvSpPr/>
          <p:nvPr/>
        </p:nvSpPr>
        <p:spPr>
          <a:xfrm>
            <a:off x="1145309" y="6361475"/>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School Climate</a:t>
            </a:r>
            <a:endParaRPr lang="en-US" sz="1200" dirty="0"/>
          </a:p>
        </p:txBody>
      </p:sp>
      <p:sp>
        <p:nvSpPr>
          <p:cNvPr id="10" name="Rectangle 9">
            <a:extLst>
              <a:ext uri="{FF2B5EF4-FFF2-40B4-BE49-F238E27FC236}">
                <a16:creationId xmlns:a16="http://schemas.microsoft.com/office/drawing/2014/main" id="{95AAAEAA-CCF6-4E36-A4A3-5AF49D00995B}"/>
              </a:ext>
              <a:ext uri="{C183D7F6-B498-43B3-948B-1728B52AA6E4}">
                <adec:decorative xmlns="" xmlns:adec="http://schemas.microsoft.com/office/drawing/2017/decorative" val="1"/>
              </a:ext>
            </a:extLst>
          </p:cNvPr>
          <p:cNvSpPr/>
          <p:nvPr/>
        </p:nvSpPr>
        <p:spPr>
          <a:xfrm>
            <a:off x="3697432" y="6562004"/>
            <a:ext cx="2552123" cy="1594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CCRI</a:t>
            </a:r>
            <a:endParaRPr lang="en-US" sz="1200" dirty="0"/>
          </a:p>
        </p:txBody>
      </p:sp>
      <p:sp>
        <p:nvSpPr>
          <p:cNvPr id="11" name="Rectangle 10">
            <a:extLst>
              <a:ext uri="{FF2B5EF4-FFF2-40B4-BE49-F238E27FC236}">
                <a16:creationId xmlns:a16="http://schemas.microsoft.com/office/drawing/2014/main" id="{5F253864-26FA-4AB1-9F0A-4F57D870EE85}"/>
              </a:ext>
              <a:ext uri="{C183D7F6-B498-43B3-948B-1728B52AA6E4}">
                <adec:decorative xmlns=""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LE/TE</a:t>
            </a:r>
            <a:endParaRPr lang="en-US" sz="1200" dirty="0"/>
          </a:p>
        </p:txBody>
      </p:sp>
      <p:sp>
        <p:nvSpPr>
          <p:cNvPr id="12" name="Rectangle 11">
            <a:extLst>
              <a:ext uri="{FF2B5EF4-FFF2-40B4-BE49-F238E27FC236}">
                <a16:creationId xmlns:a16="http://schemas.microsoft.com/office/drawing/2014/main" id="{84949406-858F-4224-BC48-197463899896}"/>
              </a:ext>
              <a:ext uri="{C183D7F6-B498-43B3-948B-1728B52AA6E4}">
                <adec:decorative xmlns=""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BTO</a:t>
            </a:r>
            <a:endParaRPr lang="en-US" sz="1200" dirty="0"/>
          </a:p>
        </p:txBody>
      </p:sp>
      <p:sp>
        <p:nvSpPr>
          <p:cNvPr id="14" name="Isosceles Triangle 13">
            <a:extLst>
              <a:ext uri="{FF2B5EF4-FFF2-40B4-BE49-F238E27FC236}">
                <a16:creationId xmlns:a16="http://schemas.microsoft.com/office/drawing/2014/main" id="{1D0A4E21-00BC-4451-94C9-943503852954}"/>
              </a:ext>
              <a:ext uri="{C183D7F6-B498-43B3-948B-1728B52AA6E4}">
                <adec:decorative xmlns="" xmlns:adec="http://schemas.microsoft.com/office/drawing/2017/decorative" val="1"/>
              </a:ext>
            </a:extLst>
          </p:cNvPr>
          <p:cNvSpPr/>
          <p:nvPr/>
        </p:nvSpPr>
        <p:spPr>
          <a:xfrm rot="10800000">
            <a:off x="2349947"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7146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p:tgtEl>
                                          <p:spTgt spid="8"/>
                                        </p:tgtEl>
                                        <p:attrNameLst>
                                          <p:attrName>ppt_y</p:attrName>
                                        </p:attrNameLst>
                                      </p:cBhvr>
                                      <p:tavLst>
                                        <p:tav tm="0">
                                          <p:val>
                                            <p:strVal val="#ppt_y+#ppt_h*1.125000"/>
                                          </p:val>
                                        </p:tav>
                                        <p:tav tm="100000">
                                          <p:val>
                                            <p:strVal val="#ppt_y"/>
                                          </p:val>
                                        </p:tav>
                                      </p:tavLst>
                                    </p:anim>
                                    <p:animEffect transition="in" filter="wipe(up)">
                                      <p:cBhvr>
                                        <p:cTn id="8" dur="250"/>
                                        <p:tgtEl>
                                          <p:spTgt spid="8"/>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50"/>
                                        <p:tgtEl>
                                          <p:spTgt spid="14"/>
                                        </p:tgtEl>
                                      </p:cBhvr>
                                    </p:animEffect>
                                  </p:childTnLst>
                                </p:cTn>
                              </p:par>
                            </p:childTnLst>
                          </p:cTn>
                        </p:par>
                        <p:par>
                          <p:cTn id="12" fill="hold">
                            <p:stCondLst>
                              <p:cond delay="250"/>
                            </p:stCondLst>
                            <p:childTnLst>
                              <p:par>
                                <p:cTn id="13" presetID="1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p:tgtEl>
                                          <p:spTgt spid="10"/>
                                        </p:tgtEl>
                                        <p:attrNameLst>
                                          <p:attrName>ppt_y</p:attrName>
                                        </p:attrNameLst>
                                      </p:cBhvr>
                                      <p:tavLst>
                                        <p:tav tm="0">
                                          <p:val>
                                            <p:strVal val="#ppt_y+#ppt_h*1.125000"/>
                                          </p:val>
                                        </p:tav>
                                        <p:tav tm="100000">
                                          <p:val>
                                            <p:strVal val="#ppt_y"/>
                                          </p:val>
                                        </p:tav>
                                      </p:tavLst>
                                    </p:anim>
                                    <p:animEffect transition="in" filter="wipe(up)">
                                      <p:cBhvr>
                                        <p:cTn id="16" dur="250"/>
                                        <p:tgtEl>
                                          <p:spTgt spid="10"/>
                                        </p:tgtEl>
                                      </p:cBhvr>
                                    </p:animEffect>
                                  </p:childTnLst>
                                </p:cTn>
                              </p:par>
                            </p:childTnLst>
                          </p:cTn>
                        </p:par>
                        <p:par>
                          <p:cTn id="17" fill="hold">
                            <p:stCondLst>
                              <p:cond delay="500"/>
                            </p:stCondLst>
                            <p:childTnLst>
                              <p:par>
                                <p:cTn id="18" presetID="1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250"/>
                                        <p:tgtEl>
                                          <p:spTgt spid="11"/>
                                        </p:tgtEl>
                                        <p:attrNameLst>
                                          <p:attrName>ppt_y</p:attrName>
                                        </p:attrNameLst>
                                      </p:cBhvr>
                                      <p:tavLst>
                                        <p:tav tm="0">
                                          <p:val>
                                            <p:strVal val="#ppt_y+#ppt_h*1.125000"/>
                                          </p:val>
                                        </p:tav>
                                        <p:tav tm="100000">
                                          <p:val>
                                            <p:strVal val="#ppt_y"/>
                                          </p:val>
                                        </p:tav>
                                      </p:tavLst>
                                    </p:anim>
                                    <p:animEffect transition="in" filter="wipe(up)">
                                      <p:cBhvr>
                                        <p:cTn id="21" dur="250"/>
                                        <p:tgtEl>
                                          <p:spTgt spid="11"/>
                                        </p:tgtEl>
                                      </p:cBhvr>
                                    </p:animEffect>
                                  </p:childTnLst>
                                </p:cTn>
                              </p:par>
                            </p:childTnLst>
                          </p:cTn>
                        </p:par>
                        <p:par>
                          <p:cTn id="22" fill="hold">
                            <p:stCondLst>
                              <p:cond delay="750"/>
                            </p:stCondLst>
                            <p:childTnLst>
                              <p:par>
                                <p:cTn id="23" presetID="1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250"/>
                                        <p:tgtEl>
                                          <p:spTgt spid="12"/>
                                        </p:tgtEl>
                                        <p:attrNameLst>
                                          <p:attrName>ppt_y</p:attrName>
                                        </p:attrNameLst>
                                      </p:cBhvr>
                                      <p:tavLst>
                                        <p:tav tm="0">
                                          <p:val>
                                            <p:strVal val="#ppt_y+#ppt_h*1.125000"/>
                                          </p:val>
                                        </p:tav>
                                        <p:tav tm="100000">
                                          <p:val>
                                            <p:strVal val="#ppt_y"/>
                                          </p:val>
                                        </p:tav>
                                      </p:tavLst>
                                    </p:anim>
                                    <p:animEffect transition="in" filter="wipe(up)">
                                      <p:cBhvr>
                                        <p:cTn id="26"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674572" y="168314"/>
            <a:ext cx="1654594" cy="833663"/>
          </a:xfrm>
        </p:spPr>
        <p:txBody>
          <a:bodyPr/>
          <a:lstStyle/>
          <a:p>
            <a:r>
              <a:rPr lang="en-US" dirty="0" smtClean="0"/>
              <a:t>Impact</a:t>
            </a:r>
            <a:endParaRPr lang="en-US" dirty="0"/>
          </a:p>
        </p:txBody>
      </p:sp>
      <p:sp>
        <p:nvSpPr>
          <p:cNvPr id="4" name="Slide Number Placeholder 3">
            <a:extLst>
              <a:ext uri="{FF2B5EF4-FFF2-40B4-BE49-F238E27FC236}">
                <a16:creationId xmlns:a16="http://schemas.microsoft.com/office/drawing/2014/main" id="{62B4CE3A-8C88-45AA-A849-57E5A7AC22C1}"/>
              </a:ext>
            </a:extLst>
          </p:cNvPr>
          <p:cNvSpPr>
            <a:spLocks noGrp="1"/>
          </p:cNvSpPr>
          <p:nvPr>
            <p:ph type="sldNum" sz="quarter" idx="10"/>
          </p:nvPr>
        </p:nvSpPr>
        <p:spPr>
          <a:xfrm>
            <a:off x="11353800" y="6361475"/>
            <a:ext cx="838200" cy="360000"/>
          </a:xfrm>
          <a:noFill/>
        </p:spPr>
        <p:txBody>
          <a:bodyPr/>
          <a:lstStyle/>
          <a:p>
            <a:r>
              <a:rPr lang="en-US" dirty="0"/>
              <a:t>PAGE </a:t>
            </a:r>
            <a:fld id="{4A9B5881-4007-4345-955A-79C2656F0C49}" type="slidenum">
              <a:rPr lang="en-US" smtClean="0"/>
              <a:pPr/>
              <a:t>13</a:t>
            </a:fld>
            <a:endParaRPr lang="en-US" dirty="0"/>
          </a:p>
        </p:txBody>
      </p:sp>
      <p:sp>
        <p:nvSpPr>
          <p:cNvPr id="8" name="Rectangle 7">
            <a:extLst>
              <a:ext uri="{FF2B5EF4-FFF2-40B4-BE49-F238E27FC236}">
                <a16:creationId xmlns:a16="http://schemas.microsoft.com/office/drawing/2014/main" id="{52C2DB72-01A8-424A-8CEF-8BD2418A8D25}"/>
              </a:ext>
              <a:ext uri="{C183D7F6-B498-43B3-948B-1728B52AA6E4}">
                <adec:decorative xmlns="" xmlns:adec="http://schemas.microsoft.com/office/drawing/2017/decorative" val="1"/>
              </a:ext>
            </a:extLst>
          </p:cNvPr>
          <p:cNvSpPr/>
          <p:nvPr/>
        </p:nvSpPr>
        <p:spPr>
          <a:xfrm>
            <a:off x="1145309" y="6361475"/>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School Climate</a:t>
            </a:r>
            <a:endParaRPr lang="en-US" sz="1200" dirty="0"/>
          </a:p>
        </p:txBody>
      </p:sp>
      <p:sp>
        <p:nvSpPr>
          <p:cNvPr id="10" name="Rectangle 9">
            <a:extLst>
              <a:ext uri="{FF2B5EF4-FFF2-40B4-BE49-F238E27FC236}">
                <a16:creationId xmlns:a16="http://schemas.microsoft.com/office/drawing/2014/main" id="{95AAAEAA-CCF6-4E36-A4A3-5AF49D00995B}"/>
              </a:ext>
              <a:ext uri="{C183D7F6-B498-43B3-948B-1728B52AA6E4}">
                <adec:decorative xmlns="" xmlns:adec="http://schemas.microsoft.com/office/drawing/2017/decorative" val="1"/>
              </a:ext>
            </a:extLst>
          </p:cNvPr>
          <p:cNvSpPr/>
          <p:nvPr/>
        </p:nvSpPr>
        <p:spPr>
          <a:xfrm>
            <a:off x="3697432" y="6562004"/>
            <a:ext cx="2552123" cy="1594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CCRI</a:t>
            </a:r>
            <a:endParaRPr lang="en-US" sz="1200" dirty="0"/>
          </a:p>
        </p:txBody>
      </p:sp>
      <p:sp>
        <p:nvSpPr>
          <p:cNvPr id="11" name="Rectangle 10">
            <a:extLst>
              <a:ext uri="{FF2B5EF4-FFF2-40B4-BE49-F238E27FC236}">
                <a16:creationId xmlns:a16="http://schemas.microsoft.com/office/drawing/2014/main" id="{5F253864-26FA-4AB1-9F0A-4F57D870EE85}"/>
              </a:ext>
              <a:ext uri="{C183D7F6-B498-43B3-948B-1728B52AA6E4}">
                <adec:decorative xmlns=""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LE/TE</a:t>
            </a:r>
            <a:endParaRPr lang="en-US" sz="1200" dirty="0"/>
          </a:p>
        </p:txBody>
      </p:sp>
      <p:sp>
        <p:nvSpPr>
          <p:cNvPr id="12" name="Rectangle 11">
            <a:extLst>
              <a:ext uri="{FF2B5EF4-FFF2-40B4-BE49-F238E27FC236}">
                <a16:creationId xmlns:a16="http://schemas.microsoft.com/office/drawing/2014/main" id="{84949406-858F-4224-BC48-197463899896}"/>
              </a:ext>
              <a:ext uri="{C183D7F6-B498-43B3-948B-1728B52AA6E4}">
                <adec:decorative xmlns=""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BTO</a:t>
            </a:r>
            <a:endParaRPr lang="en-US" sz="1200" dirty="0"/>
          </a:p>
        </p:txBody>
      </p:sp>
      <p:sp>
        <p:nvSpPr>
          <p:cNvPr id="14" name="Isosceles Triangle 13">
            <a:extLst>
              <a:ext uri="{FF2B5EF4-FFF2-40B4-BE49-F238E27FC236}">
                <a16:creationId xmlns:a16="http://schemas.microsoft.com/office/drawing/2014/main" id="{1D0A4E21-00BC-4451-94C9-943503852954}"/>
              </a:ext>
              <a:ext uri="{C183D7F6-B498-43B3-948B-1728B52AA6E4}">
                <adec:decorative xmlns="" xmlns:adec="http://schemas.microsoft.com/office/drawing/2017/decorative" val="1"/>
              </a:ext>
            </a:extLst>
          </p:cNvPr>
          <p:cNvSpPr/>
          <p:nvPr/>
        </p:nvSpPr>
        <p:spPr>
          <a:xfrm rot="10800000">
            <a:off x="2349947"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p:nvPr/>
        </p:nvPicPr>
        <p:blipFill>
          <a:blip r:embed="rId2" cstate="print"/>
          <a:srcRect/>
          <a:stretch>
            <a:fillRect/>
          </a:stretch>
        </p:blipFill>
        <p:spPr bwMode="auto">
          <a:xfrm>
            <a:off x="168931" y="1202506"/>
            <a:ext cx="5782240" cy="4974457"/>
          </a:xfrm>
          <a:prstGeom prst="rect">
            <a:avLst/>
          </a:prstGeom>
          <a:noFill/>
          <a:ln w="9525">
            <a:noFill/>
            <a:miter lim="800000"/>
            <a:headEnd/>
            <a:tailEnd/>
          </a:ln>
        </p:spPr>
      </p:pic>
      <p:cxnSp>
        <p:nvCxnSpPr>
          <p:cNvPr id="16" name="Straight Connector 15"/>
          <p:cNvCxnSpPr/>
          <p:nvPr/>
        </p:nvCxnSpPr>
        <p:spPr>
          <a:xfrm flipV="1">
            <a:off x="1832519" y="2052424"/>
            <a:ext cx="3733800" cy="3352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3"/>
          <p:cNvPicPr>
            <a:picLocks noChangeAspect="1" noChangeArrowheads="1"/>
          </p:cNvPicPr>
          <p:nvPr/>
        </p:nvPicPr>
        <p:blipFill>
          <a:blip r:embed="rId3" cstate="print"/>
          <a:srcRect/>
          <a:stretch>
            <a:fillRect/>
          </a:stretch>
        </p:blipFill>
        <p:spPr bwMode="auto">
          <a:xfrm>
            <a:off x="6138135" y="1202506"/>
            <a:ext cx="5878012" cy="4974457"/>
          </a:xfrm>
          <a:prstGeom prst="rect">
            <a:avLst/>
          </a:prstGeom>
          <a:noFill/>
          <a:ln w="9525">
            <a:noFill/>
            <a:miter lim="800000"/>
            <a:headEnd/>
            <a:tailEnd/>
          </a:ln>
          <a:effectLst/>
        </p:spPr>
      </p:pic>
      <p:cxnSp>
        <p:nvCxnSpPr>
          <p:cNvPr id="18" name="Straight Connector 17"/>
          <p:cNvCxnSpPr/>
          <p:nvPr/>
        </p:nvCxnSpPr>
        <p:spPr>
          <a:xfrm flipV="1">
            <a:off x="8538775" y="2666199"/>
            <a:ext cx="3197179" cy="29008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743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p:tgtEl>
                                          <p:spTgt spid="8"/>
                                        </p:tgtEl>
                                        <p:attrNameLst>
                                          <p:attrName>ppt_y</p:attrName>
                                        </p:attrNameLst>
                                      </p:cBhvr>
                                      <p:tavLst>
                                        <p:tav tm="0">
                                          <p:val>
                                            <p:strVal val="#ppt_y+#ppt_h*1.125000"/>
                                          </p:val>
                                        </p:tav>
                                        <p:tav tm="100000">
                                          <p:val>
                                            <p:strVal val="#ppt_y"/>
                                          </p:val>
                                        </p:tav>
                                      </p:tavLst>
                                    </p:anim>
                                    <p:animEffect transition="in" filter="wipe(up)">
                                      <p:cBhvr>
                                        <p:cTn id="8" dur="250"/>
                                        <p:tgtEl>
                                          <p:spTgt spid="8"/>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50"/>
                                        <p:tgtEl>
                                          <p:spTgt spid="14"/>
                                        </p:tgtEl>
                                      </p:cBhvr>
                                    </p:animEffect>
                                  </p:childTnLst>
                                </p:cTn>
                              </p:par>
                            </p:childTnLst>
                          </p:cTn>
                        </p:par>
                        <p:par>
                          <p:cTn id="12" fill="hold">
                            <p:stCondLst>
                              <p:cond delay="250"/>
                            </p:stCondLst>
                            <p:childTnLst>
                              <p:par>
                                <p:cTn id="13" presetID="1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p:tgtEl>
                                          <p:spTgt spid="10"/>
                                        </p:tgtEl>
                                        <p:attrNameLst>
                                          <p:attrName>ppt_y</p:attrName>
                                        </p:attrNameLst>
                                      </p:cBhvr>
                                      <p:tavLst>
                                        <p:tav tm="0">
                                          <p:val>
                                            <p:strVal val="#ppt_y+#ppt_h*1.125000"/>
                                          </p:val>
                                        </p:tav>
                                        <p:tav tm="100000">
                                          <p:val>
                                            <p:strVal val="#ppt_y"/>
                                          </p:val>
                                        </p:tav>
                                      </p:tavLst>
                                    </p:anim>
                                    <p:animEffect transition="in" filter="wipe(up)">
                                      <p:cBhvr>
                                        <p:cTn id="16" dur="250"/>
                                        <p:tgtEl>
                                          <p:spTgt spid="10"/>
                                        </p:tgtEl>
                                      </p:cBhvr>
                                    </p:animEffect>
                                  </p:childTnLst>
                                </p:cTn>
                              </p:par>
                            </p:childTnLst>
                          </p:cTn>
                        </p:par>
                        <p:par>
                          <p:cTn id="17" fill="hold">
                            <p:stCondLst>
                              <p:cond delay="500"/>
                            </p:stCondLst>
                            <p:childTnLst>
                              <p:par>
                                <p:cTn id="18" presetID="1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250"/>
                                        <p:tgtEl>
                                          <p:spTgt spid="11"/>
                                        </p:tgtEl>
                                        <p:attrNameLst>
                                          <p:attrName>ppt_y</p:attrName>
                                        </p:attrNameLst>
                                      </p:cBhvr>
                                      <p:tavLst>
                                        <p:tav tm="0">
                                          <p:val>
                                            <p:strVal val="#ppt_y+#ppt_h*1.125000"/>
                                          </p:val>
                                        </p:tav>
                                        <p:tav tm="100000">
                                          <p:val>
                                            <p:strVal val="#ppt_y"/>
                                          </p:val>
                                        </p:tav>
                                      </p:tavLst>
                                    </p:anim>
                                    <p:animEffect transition="in" filter="wipe(up)">
                                      <p:cBhvr>
                                        <p:cTn id="21" dur="250"/>
                                        <p:tgtEl>
                                          <p:spTgt spid="11"/>
                                        </p:tgtEl>
                                      </p:cBhvr>
                                    </p:animEffect>
                                  </p:childTnLst>
                                </p:cTn>
                              </p:par>
                            </p:childTnLst>
                          </p:cTn>
                        </p:par>
                        <p:par>
                          <p:cTn id="22" fill="hold">
                            <p:stCondLst>
                              <p:cond delay="750"/>
                            </p:stCondLst>
                            <p:childTnLst>
                              <p:par>
                                <p:cTn id="23" presetID="1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250"/>
                                        <p:tgtEl>
                                          <p:spTgt spid="12"/>
                                        </p:tgtEl>
                                        <p:attrNameLst>
                                          <p:attrName>ppt_y</p:attrName>
                                        </p:attrNameLst>
                                      </p:cBhvr>
                                      <p:tavLst>
                                        <p:tav tm="0">
                                          <p:val>
                                            <p:strVal val="#ppt_y+#ppt_h*1.125000"/>
                                          </p:val>
                                        </p:tav>
                                        <p:tav tm="100000">
                                          <p:val>
                                            <p:strVal val="#ppt_y"/>
                                          </p:val>
                                        </p:tav>
                                      </p:tavLst>
                                    </p:anim>
                                    <p:animEffect transition="in" filter="wipe(up)">
                                      <p:cBhvr>
                                        <p:cTn id="26"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934DE9-1653-4F9E-B307-C53A27B2182D}"/>
              </a:ext>
            </a:extLst>
          </p:cNvPr>
          <p:cNvSpPr>
            <a:spLocks noGrp="1"/>
          </p:cNvSpPr>
          <p:nvPr>
            <p:ph type="sldNum" sz="quarter" idx="10"/>
          </p:nvPr>
        </p:nvSpPr>
        <p:spPr>
          <a:noFill/>
        </p:spPr>
        <p:txBody>
          <a:bodyPr/>
          <a:lstStyle/>
          <a:p>
            <a:r>
              <a:rPr lang="en-US" smtClean="0"/>
              <a:t>PAGE </a:t>
            </a:r>
            <a:fld id="{4A9B5881-4007-4345-955A-79C2656F0C49}" type="slidenum">
              <a:rPr lang="en-US" smtClean="0"/>
              <a:pPr/>
              <a:t>14</a:t>
            </a:fld>
            <a:endParaRPr lang="en-US" dirty="0"/>
          </a:p>
        </p:txBody>
      </p:sp>
      <p:sp>
        <p:nvSpPr>
          <p:cNvPr id="8" name="Rectangle 7">
            <a:extLst>
              <a:ext uri="{FF2B5EF4-FFF2-40B4-BE49-F238E27FC236}">
                <a16:creationId xmlns:a16="http://schemas.microsoft.com/office/drawing/2014/main" id="{5FE2B34C-7760-453F-8A81-50335F1BD6C4}"/>
              </a:ext>
              <a:ext uri="{C183D7F6-B498-43B3-948B-1728B52AA6E4}">
                <adec:decorative xmlns="" xmlns:adec="http://schemas.microsoft.com/office/drawing/2017/decorative" val="1"/>
              </a:ext>
            </a:extLst>
          </p:cNvPr>
          <p:cNvSpPr/>
          <p:nvPr/>
        </p:nvSpPr>
        <p:spPr>
          <a:xfrm>
            <a:off x="1145309" y="6557847"/>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School Climate</a:t>
            </a:r>
            <a:endParaRPr lang="en-US" sz="1200" dirty="0"/>
          </a:p>
        </p:txBody>
      </p:sp>
      <p:sp>
        <p:nvSpPr>
          <p:cNvPr id="9" name="Rectangle 8">
            <a:extLst>
              <a:ext uri="{FF2B5EF4-FFF2-40B4-BE49-F238E27FC236}">
                <a16:creationId xmlns:a16="http://schemas.microsoft.com/office/drawing/2014/main" id="{8BED1379-2C64-4902-A414-90051165C903}"/>
              </a:ext>
              <a:ext uri="{C183D7F6-B498-43B3-948B-1728B52AA6E4}">
                <adec:decorative xmlns="" xmlns:adec="http://schemas.microsoft.com/office/drawing/2017/decorative" val="1"/>
              </a:ext>
            </a:extLst>
          </p:cNvPr>
          <p:cNvSpPr/>
          <p:nvPr/>
        </p:nvSpPr>
        <p:spPr>
          <a:xfrm>
            <a:off x="3697432" y="6361476"/>
            <a:ext cx="2552123"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CCRI</a:t>
            </a:r>
            <a:endParaRPr lang="en-US" sz="1200" dirty="0"/>
          </a:p>
        </p:txBody>
      </p:sp>
      <p:sp>
        <p:nvSpPr>
          <p:cNvPr id="11" name="Rectangle 10">
            <a:extLst>
              <a:ext uri="{FF2B5EF4-FFF2-40B4-BE49-F238E27FC236}">
                <a16:creationId xmlns:a16="http://schemas.microsoft.com/office/drawing/2014/main" id="{774383B4-AACC-4685-AB80-6888FAA0B696}"/>
              </a:ext>
              <a:ext uri="{C183D7F6-B498-43B3-948B-1728B52AA6E4}">
                <adec:decorative xmlns=""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LE/TE</a:t>
            </a:r>
            <a:endParaRPr lang="en-US" sz="1200" dirty="0"/>
          </a:p>
        </p:txBody>
      </p:sp>
      <p:sp>
        <p:nvSpPr>
          <p:cNvPr id="13" name="Rectangle 12">
            <a:extLst>
              <a:ext uri="{FF2B5EF4-FFF2-40B4-BE49-F238E27FC236}">
                <a16:creationId xmlns:a16="http://schemas.microsoft.com/office/drawing/2014/main" id="{EEC3D0FF-B59D-47D4-8EEE-5EF3EA7C3CC0}"/>
              </a:ext>
              <a:ext uri="{C183D7F6-B498-43B3-948B-1728B52AA6E4}">
                <adec:decorative xmlns=""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BTO</a:t>
            </a:r>
            <a:endParaRPr lang="en-US" sz="1200" dirty="0"/>
          </a:p>
        </p:txBody>
      </p:sp>
      <p:sp>
        <p:nvSpPr>
          <p:cNvPr id="2" name="Title 1"/>
          <p:cNvSpPr>
            <a:spLocks noGrp="1"/>
          </p:cNvSpPr>
          <p:nvPr>
            <p:ph type="title"/>
          </p:nvPr>
        </p:nvSpPr>
        <p:spPr>
          <a:xfrm>
            <a:off x="365760" y="204975"/>
            <a:ext cx="5515276" cy="772107"/>
          </a:xfrm>
        </p:spPr>
        <p:txBody>
          <a:bodyPr/>
          <a:lstStyle/>
          <a:p>
            <a:r>
              <a:rPr lang="en-US" dirty="0" smtClean="0"/>
              <a:t>Components and Weights</a:t>
            </a:r>
            <a:endParaRPr lang="en-US" dirty="0"/>
          </a:p>
        </p:txBody>
      </p:sp>
      <p:grpSp>
        <p:nvGrpSpPr>
          <p:cNvPr id="18" name="Group 17"/>
          <p:cNvGrpSpPr/>
          <p:nvPr/>
        </p:nvGrpSpPr>
        <p:grpSpPr>
          <a:xfrm>
            <a:off x="361930" y="1280160"/>
            <a:ext cx="2215167" cy="5029200"/>
            <a:chOff x="297334" y="0"/>
            <a:chExt cx="2215167" cy="4535852"/>
          </a:xfrm>
        </p:grpSpPr>
        <p:sp>
          <p:nvSpPr>
            <p:cNvPr id="22" name="Rectangle 21"/>
            <p:cNvSpPr/>
            <p:nvPr/>
          </p:nvSpPr>
          <p:spPr>
            <a:xfrm>
              <a:off x="297334" y="0"/>
              <a:ext cx="2215167" cy="4535852"/>
            </a:xfrm>
            <a:prstGeom prst="rect">
              <a:avLst/>
            </a:prstGeom>
            <a:gradFill rotWithShape="0">
              <a:gsLst>
                <a:gs pos="1000">
                  <a:schemeClr val="tx1">
                    <a:lumMod val="85000"/>
                    <a:lumOff val="15000"/>
                  </a:schemeClr>
                </a:gs>
                <a:gs pos="100000">
                  <a:schemeClr val="accent2">
                    <a:lumMod val="50000"/>
                  </a:schemeClr>
                </a:gs>
              </a:gsLst>
              <a:lin ang="12600000" scaled="0"/>
            </a:gradFill>
            <a:ln>
              <a:noFill/>
            </a:ln>
          </p:spPr>
          <p:style>
            <a:lnRef idx="2">
              <a:scrgbClr r="0" g="0" b="0"/>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23" name="TextBox 22"/>
            <p:cNvSpPr txBox="1"/>
            <p:nvPr/>
          </p:nvSpPr>
          <p:spPr>
            <a:xfrm>
              <a:off x="297334" y="1723623"/>
              <a:ext cx="2215167" cy="27215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86720" tIns="330200" rIns="286720" bIns="330200" numCol="1" spcCol="1270" anchor="t" anchorCtr="0">
              <a:noAutofit/>
            </a:bodyPr>
            <a:lstStyle/>
            <a:p>
              <a:pPr lvl="0" algn="ctr" defTabSz="1244600">
                <a:lnSpc>
                  <a:spcPct val="90000"/>
                </a:lnSpc>
                <a:spcBef>
                  <a:spcPct val="0"/>
                </a:spcBef>
                <a:spcAft>
                  <a:spcPct val="35000"/>
                </a:spcAft>
              </a:pPr>
              <a:r>
                <a:rPr lang="en-US" sz="2800" b="1" kern="1200" noProof="1" smtClean="0">
                  <a:solidFill>
                    <a:schemeClr val="bg1"/>
                  </a:solidFill>
                </a:rPr>
                <a:t>30%</a:t>
              </a:r>
              <a:r>
                <a:rPr lang="en-US" sz="2400" b="1" kern="1200" noProof="1" smtClean="0">
                  <a:solidFill>
                    <a:schemeClr val="bg1"/>
                  </a:solidFill>
                </a:rPr>
                <a:t/>
              </a:r>
              <a:br>
                <a:rPr lang="en-US" sz="2400" b="1" kern="1200" noProof="1" smtClean="0">
                  <a:solidFill>
                    <a:schemeClr val="bg1"/>
                  </a:solidFill>
                </a:rPr>
              </a:br>
              <a:r>
                <a:rPr lang="en-US" sz="1400" b="0" kern="1200" noProof="1" smtClean="0">
                  <a:solidFill>
                    <a:schemeClr val="bg1"/>
                  </a:solidFill>
                </a:rPr>
                <a:t>for all grade levels</a:t>
              </a:r>
              <a:br>
                <a:rPr lang="en-US" sz="1400" b="0" kern="1200" noProof="1" smtClean="0">
                  <a:solidFill>
                    <a:schemeClr val="bg1"/>
                  </a:solidFill>
                </a:rPr>
              </a:br>
              <a:r>
                <a:rPr lang="en-US" sz="1400" b="0" kern="1200" noProof="1" smtClean="0">
                  <a:solidFill>
                    <a:schemeClr val="bg1"/>
                  </a:solidFill>
                </a:rPr>
                <a:t/>
              </a:r>
              <a:br>
                <a:rPr lang="en-US" sz="1400" b="0" kern="1200" noProof="1" smtClean="0">
                  <a:solidFill>
                    <a:schemeClr val="bg1"/>
                  </a:solidFill>
                </a:rPr>
              </a:br>
              <a:r>
                <a:rPr lang="en-US" sz="1800" b="1" kern="1200" noProof="1" smtClean="0">
                  <a:solidFill>
                    <a:schemeClr val="bg1"/>
                  </a:solidFill>
                </a:rPr>
                <a:t>Content Mastery</a:t>
              </a:r>
            </a:p>
            <a:p>
              <a:pPr lvl="0" algn="ctr" defTabSz="1244600">
                <a:lnSpc>
                  <a:spcPct val="90000"/>
                </a:lnSpc>
                <a:spcBef>
                  <a:spcPct val="0"/>
                </a:spcBef>
                <a:spcAft>
                  <a:spcPct val="35000"/>
                </a:spcAft>
              </a:pPr>
              <a:r>
                <a:rPr lang="en-US" sz="1600" kern="1200" noProof="1" smtClean="0">
                  <a:solidFill>
                    <a:schemeClr val="bg1"/>
                  </a:solidFill>
                </a:rPr>
                <a:t>Measures whether students are achieving at the level necessary for the next grade, college, or career.</a:t>
              </a:r>
              <a:endParaRPr lang="en-US" sz="1600" kern="1200" noProof="1">
                <a:solidFill>
                  <a:schemeClr val="bg1"/>
                </a:solidFill>
              </a:endParaRPr>
            </a:p>
          </p:txBody>
        </p:sp>
      </p:grpSp>
      <p:grpSp>
        <p:nvGrpSpPr>
          <p:cNvPr id="19" name="Group 18"/>
          <p:cNvGrpSpPr/>
          <p:nvPr/>
        </p:nvGrpSpPr>
        <p:grpSpPr>
          <a:xfrm>
            <a:off x="751598" y="1677664"/>
            <a:ext cx="1360755" cy="1348862"/>
            <a:chOff x="720480" y="336886"/>
            <a:chExt cx="1360755" cy="1348862"/>
          </a:xfrm>
        </p:grpSpPr>
        <p:sp>
          <p:nvSpPr>
            <p:cNvPr id="20" name="Rectangle 19"/>
            <p:cNvSpPr/>
            <p:nvPr/>
          </p:nvSpPr>
          <p:spPr>
            <a:xfrm>
              <a:off x="720480" y="336886"/>
              <a:ext cx="1360755" cy="1348862"/>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p:spPr>
          <p:style>
            <a:lnRef idx="2">
              <a:scrgbClr r="0" g="0" b="0"/>
            </a:lnRef>
            <a:fillRef idx="1">
              <a:scrgbClr r="0" g="0" b="0"/>
            </a:fillRef>
            <a:effectRef idx="0">
              <a:scrgbClr r="0" g="0" b="0"/>
            </a:effectRef>
            <a:fontRef idx="minor">
              <a:schemeClr val="lt1"/>
            </a:fontRef>
          </p:style>
        </p:sp>
        <p:sp>
          <p:nvSpPr>
            <p:cNvPr id="21" name="TextBox 20"/>
            <p:cNvSpPr txBox="1"/>
            <p:nvPr/>
          </p:nvSpPr>
          <p:spPr>
            <a:xfrm>
              <a:off x="720480" y="336886"/>
              <a:ext cx="1360755" cy="13488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4412" tIns="12700" rIns="104412" bIns="12700" numCol="1" spcCol="1270" anchor="ctr" anchorCtr="0">
              <a:noAutofit/>
            </a:bodyPr>
            <a:lstStyle/>
            <a:p>
              <a:pPr lvl="0" algn="ctr" defTabSz="2133600">
                <a:lnSpc>
                  <a:spcPct val="90000"/>
                </a:lnSpc>
                <a:spcBef>
                  <a:spcPct val="0"/>
                </a:spcBef>
                <a:spcAft>
                  <a:spcPct val="35000"/>
                </a:spcAft>
              </a:pPr>
              <a:endParaRPr lang="en-US" sz="4800" kern="1200" dirty="0"/>
            </a:p>
          </p:txBody>
        </p:sp>
      </p:grpSp>
      <p:grpSp>
        <p:nvGrpSpPr>
          <p:cNvPr id="60" name="Group 59"/>
          <p:cNvGrpSpPr/>
          <p:nvPr/>
        </p:nvGrpSpPr>
        <p:grpSpPr>
          <a:xfrm>
            <a:off x="2686902" y="1280160"/>
            <a:ext cx="2215167" cy="5029200"/>
            <a:chOff x="297334" y="0"/>
            <a:chExt cx="2215167" cy="4535852"/>
          </a:xfrm>
        </p:grpSpPr>
        <p:sp>
          <p:nvSpPr>
            <p:cNvPr id="64" name="Rectangle 63"/>
            <p:cNvSpPr/>
            <p:nvPr/>
          </p:nvSpPr>
          <p:spPr>
            <a:xfrm>
              <a:off x="297334" y="0"/>
              <a:ext cx="2215167" cy="4535852"/>
            </a:xfrm>
            <a:prstGeom prst="rect">
              <a:avLst/>
            </a:prstGeom>
            <a:gradFill rotWithShape="0">
              <a:gsLst>
                <a:gs pos="1000">
                  <a:schemeClr val="tx1">
                    <a:lumMod val="85000"/>
                    <a:lumOff val="15000"/>
                  </a:schemeClr>
                </a:gs>
                <a:gs pos="100000">
                  <a:schemeClr val="accent2">
                    <a:lumMod val="50000"/>
                  </a:schemeClr>
                </a:gs>
              </a:gsLst>
              <a:lin ang="12600000" scaled="0"/>
            </a:gradFill>
            <a:ln>
              <a:noFill/>
            </a:ln>
          </p:spPr>
          <p:style>
            <a:lnRef idx="2">
              <a:scrgbClr r="0" g="0" b="0"/>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65" name="TextBox 64"/>
            <p:cNvSpPr txBox="1"/>
            <p:nvPr/>
          </p:nvSpPr>
          <p:spPr>
            <a:xfrm>
              <a:off x="297334" y="1723623"/>
              <a:ext cx="2215167" cy="27215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86720" tIns="330200" rIns="286720" bIns="330200" numCol="1" spcCol="1270" anchor="t" anchorCtr="0">
              <a:noAutofit/>
            </a:bodyPr>
            <a:lstStyle/>
            <a:p>
              <a:pPr lvl="0" algn="ctr" defTabSz="1244600">
                <a:lnSpc>
                  <a:spcPct val="90000"/>
                </a:lnSpc>
                <a:spcBef>
                  <a:spcPct val="0"/>
                </a:spcBef>
                <a:spcAft>
                  <a:spcPct val="35000"/>
                </a:spcAft>
              </a:pPr>
              <a:r>
                <a:rPr lang="en-US" sz="2800" b="1" noProof="1" smtClean="0">
                  <a:solidFill>
                    <a:schemeClr val="bg1"/>
                  </a:solidFill>
                </a:rPr>
                <a:t>15-10</a:t>
              </a:r>
              <a:r>
                <a:rPr lang="en-US" sz="2800" b="1" kern="1200" noProof="1" smtClean="0">
                  <a:solidFill>
                    <a:schemeClr val="bg1"/>
                  </a:solidFill>
                </a:rPr>
                <a:t>%</a:t>
              </a:r>
              <a:r>
                <a:rPr lang="en-US" sz="2400" b="1" kern="1200" noProof="1" smtClean="0">
                  <a:solidFill>
                    <a:schemeClr val="bg1"/>
                  </a:solidFill>
                </a:rPr>
                <a:t/>
              </a:r>
              <a:br>
                <a:rPr lang="en-US" sz="2400" b="1" kern="1200" noProof="1" smtClean="0">
                  <a:solidFill>
                    <a:schemeClr val="bg1"/>
                  </a:solidFill>
                </a:rPr>
              </a:br>
              <a:r>
                <a:rPr lang="en-US" sz="1400" b="0" kern="1200" noProof="1" smtClean="0">
                  <a:solidFill>
                    <a:schemeClr val="bg1"/>
                  </a:solidFill>
                </a:rPr>
                <a:t>for </a:t>
              </a:r>
              <a:r>
                <a:rPr lang="en-US" sz="1400" noProof="1" smtClean="0">
                  <a:solidFill>
                    <a:schemeClr val="bg1"/>
                  </a:solidFill>
                </a:rPr>
                <a:t>K-8 and 9-12</a:t>
              </a:r>
              <a:r>
                <a:rPr lang="en-US" sz="1400" b="0" kern="1200" noProof="1" smtClean="0">
                  <a:solidFill>
                    <a:schemeClr val="bg1"/>
                  </a:solidFill>
                </a:rPr>
                <a:t/>
              </a:r>
              <a:br>
                <a:rPr lang="en-US" sz="1400" b="0" kern="1200" noProof="1" smtClean="0">
                  <a:solidFill>
                    <a:schemeClr val="bg1"/>
                  </a:solidFill>
                </a:rPr>
              </a:br>
              <a:r>
                <a:rPr lang="en-US" sz="1400" b="0" kern="1200" noProof="1" smtClean="0">
                  <a:solidFill>
                    <a:schemeClr val="bg1"/>
                  </a:solidFill>
                </a:rPr>
                <a:t/>
              </a:r>
              <a:br>
                <a:rPr lang="en-US" sz="1400" b="0" kern="1200" noProof="1" smtClean="0">
                  <a:solidFill>
                    <a:schemeClr val="bg1"/>
                  </a:solidFill>
                </a:rPr>
              </a:br>
              <a:r>
                <a:rPr lang="en-US" sz="1800" b="1" kern="1200" noProof="1" smtClean="0">
                  <a:solidFill>
                    <a:schemeClr val="bg1"/>
                  </a:solidFill>
                </a:rPr>
                <a:t>Closing Gaps</a:t>
              </a:r>
            </a:p>
            <a:p>
              <a:pPr lvl="0" algn="ctr" defTabSz="1244600">
                <a:lnSpc>
                  <a:spcPct val="90000"/>
                </a:lnSpc>
                <a:spcBef>
                  <a:spcPct val="0"/>
                </a:spcBef>
                <a:spcAft>
                  <a:spcPct val="35000"/>
                </a:spcAft>
              </a:pPr>
              <a:r>
                <a:rPr lang="en-US" sz="1600" noProof="1" smtClean="0">
                  <a:solidFill>
                    <a:schemeClr val="bg1"/>
                  </a:solidFill>
                </a:rPr>
                <a:t>Measures whether </a:t>
              </a:r>
              <a:r>
                <a:rPr lang="en-US" sz="1600" noProof="1">
                  <a:solidFill>
                    <a:schemeClr val="bg1"/>
                  </a:solidFill>
                </a:rPr>
                <a:t>all </a:t>
              </a:r>
              <a:r>
                <a:rPr lang="en-US" sz="1600" noProof="1" smtClean="0">
                  <a:solidFill>
                    <a:schemeClr val="bg1"/>
                  </a:solidFill>
                </a:rPr>
                <a:t>students and </a:t>
              </a:r>
              <a:r>
                <a:rPr lang="en-US" sz="1600" noProof="1">
                  <a:solidFill>
                    <a:schemeClr val="bg1"/>
                  </a:solidFill>
                </a:rPr>
                <a:t>all subgroups </a:t>
              </a:r>
              <a:r>
                <a:rPr lang="en-US" sz="1600" noProof="1" smtClean="0">
                  <a:solidFill>
                    <a:schemeClr val="bg1"/>
                  </a:solidFill>
                </a:rPr>
                <a:t>are making improvements in </a:t>
              </a:r>
              <a:r>
                <a:rPr lang="en-US" sz="1600" noProof="1">
                  <a:solidFill>
                    <a:schemeClr val="bg1"/>
                  </a:solidFill>
                </a:rPr>
                <a:t>achievement rates.</a:t>
              </a:r>
              <a:endParaRPr lang="en-US" sz="1600" kern="1200" noProof="1">
                <a:solidFill>
                  <a:schemeClr val="bg1"/>
                </a:solidFill>
              </a:endParaRPr>
            </a:p>
          </p:txBody>
        </p:sp>
      </p:grpSp>
      <p:grpSp>
        <p:nvGrpSpPr>
          <p:cNvPr id="61" name="Group 60"/>
          <p:cNvGrpSpPr/>
          <p:nvPr/>
        </p:nvGrpSpPr>
        <p:grpSpPr>
          <a:xfrm>
            <a:off x="3104602" y="1682496"/>
            <a:ext cx="1360755" cy="1348862"/>
            <a:chOff x="720480" y="336886"/>
            <a:chExt cx="1360755" cy="1348862"/>
          </a:xfrm>
        </p:grpSpPr>
        <p:sp>
          <p:nvSpPr>
            <p:cNvPr id="62" name="Rectangle 61"/>
            <p:cNvSpPr/>
            <p:nvPr/>
          </p:nvSpPr>
          <p:spPr>
            <a:xfrm>
              <a:off x="720480" y="336886"/>
              <a:ext cx="1360755" cy="1348862"/>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p:spPr>
          <p:style>
            <a:lnRef idx="2">
              <a:scrgbClr r="0" g="0" b="0"/>
            </a:lnRef>
            <a:fillRef idx="1">
              <a:scrgbClr r="0" g="0" b="0"/>
            </a:fillRef>
            <a:effectRef idx="0">
              <a:scrgbClr r="0" g="0" b="0"/>
            </a:effectRef>
            <a:fontRef idx="minor">
              <a:schemeClr val="lt1"/>
            </a:fontRef>
          </p:style>
        </p:sp>
        <p:sp>
          <p:nvSpPr>
            <p:cNvPr id="63" name="TextBox 62"/>
            <p:cNvSpPr txBox="1"/>
            <p:nvPr/>
          </p:nvSpPr>
          <p:spPr>
            <a:xfrm>
              <a:off x="720480" y="336886"/>
              <a:ext cx="1360755" cy="13488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4412" tIns="12700" rIns="104412" bIns="12700" numCol="1" spcCol="1270" anchor="ctr" anchorCtr="0">
              <a:noAutofit/>
            </a:bodyPr>
            <a:lstStyle/>
            <a:p>
              <a:pPr lvl="0" algn="ctr" defTabSz="2133600">
                <a:lnSpc>
                  <a:spcPct val="90000"/>
                </a:lnSpc>
                <a:spcBef>
                  <a:spcPct val="0"/>
                </a:spcBef>
                <a:spcAft>
                  <a:spcPct val="35000"/>
                </a:spcAft>
              </a:pPr>
              <a:endParaRPr lang="en-US" sz="4800" kern="1200" dirty="0"/>
            </a:p>
          </p:txBody>
        </p:sp>
      </p:grpSp>
      <p:grpSp>
        <p:nvGrpSpPr>
          <p:cNvPr id="66" name="Group 65"/>
          <p:cNvGrpSpPr/>
          <p:nvPr/>
        </p:nvGrpSpPr>
        <p:grpSpPr>
          <a:xfrm>
            <a:off x="4980120" y="1280160"/>
            <a:ext cx="2215167" cy="5029200"/>
            <a:chOff x="297334" y="0"/>
            <a:chExt cx="2215167" cy="4535852"/>
          </a:xfrm>
        </p:grpSpPr>
        <p:sp>
          <p:nvSpPr>
            <p:cNvPr id="70" name="Rectangle 69"/>
            <p:cNvSpPr/>
            <p:nvPr/>
          </p:nvSpPr>
          <p:spPr>
            <a:xfrm>
              <a:off x="297334" y="0"/>
              <a:ext cx="2215167" cy="4535852"/>
            </a:xfrm>
            <a:prstGeom prst="rect">
              <a:avLst/>
            </a:prstGeom>
            <a:gradFill rotWithShape="0">
              <a:gsLst>
                <a:gs pos="1000">
                  <a:schemeClr val="tx1">
                    <a:lumMod val="85000"/>
                    <a:lumOff val="15000"/>
                  </a:schemeClr>
                </a:gs>
                <a:gs pos="100000">
                  <a:schemeClr val="accent2">
                    <a:lumMod val="50000"/>
                  </a:schemeClr>
                </a:gs>
              </a:gsLst>
              <a:lin ang="12600000" scaled="0"/>
            </a:gradFill>
            <a:ln>
              <a:noFill/>
            </a:ln>
          </p:spPr>
          <p:style>
            <a:lnRef idx="2">
              <a:scrgbClr r="0" g="0" b="0"/>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71" name="TextBox 70"/>
            <p:cNvSpPr txBox="1"/>
            <p:nvPr/>
          </p:nvSpPr>
          <p:spPr>
            <a:xfrm>
              <a:off x="297334" y="1723623"/>
              <a:ext cx="2215167" cy="27215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86720" tIns="330200" rIns="286720" bIns="330200" numCol="1" spcCol="1270" anchor="t" anchorCtr="0">
              <a:noAutofit/>
            </a:bodyPr>
            <a:lstStyle/>
            <a:p>
              <a:pPr lvl="0" algn="ctr" defTabSz="1244600">
                <a:lnSpc>
                  <a:spcPct val="90000"/>
                </a:lnSpc>
                <a:spcBef>
                  <a:spcPct val="0"/>
                </a:spcBef>
                <a:spcAft>
                  <a:spcPct val="35000"/>
                </a:spcAft>
              </a:pPr>
              <a:r>
                <a:rPr lang="en-US" sz="2800" b="1" kern="1200" noProof="1" smtClean="0">
                  <a:solidFill>
                    <a:schemeClr val="bg1"/>
                  </a:solidFill>
                </a:rPr>
                <a:t>35-30%</a:t>
              </a:r>
              <a:r>
                <a:rPr lang="en-US" sz="2400" b="1" kern="1200" noProof="1" smtClean="0">
                  <a:solidFill>
                    <a:schemeClr val="bg1"/>
                  </a:solidFill>
                </a:rPr>
                <a:t/>
              </a:r>
              <a:br>
                <a:rPr lang="en-US" sz="2400" b="1" kern="1200" noProof="1" smtClean="0">
                  <a:solidFill>
                    <a:schemeClr val="bg1"/>
                  </a:solidFill>
                </a:rPr>
              </a:br>
              <a:r>
                <a:rPr lang="en-US" sz="1400" b="0" kern="1200" noProof="1" smtClean="0">
                  <a:solidFill>
                    <a:schemeClr val="bg1"/>
                  </a:solidFill>
                </a:rPr>
                <a:t>for </a:t>
              </a:r>
              <a:r>
                <a:rPr lang="en-US" sz="1400" noProof="1" smtClean="0">
                  <a:solidFill>
                    <a:schemeClr val="bg1"/>
                  </a:solidFill>
                </a:rPr>
                <a:t>K-8 and 9-12</a:t>
              </a:r>
              <a:r>
                <a:rPr lang="en-US" sz="1400" b="0" kern="1200" noProof="1" smtClean="0">
                  <a:solidFill>
                    <a:schemeClr val="bg1"/>
                  </a:solidFill>
                </a:rPr>
                <a:t/>
              </a:r>
              <a:br>
                <a:rPr lang="en-US" sz="1400" b="0" kern="1200" noProof="1" smtClean="0">
                  <a:solidFill>
                    <a:schemeClr val="bg1"/>
                  </a:solidFill>
                </a:rPr>
              </a:br>
              <a:r>
                <a:rPr lang="en-US" sz="1400" b="0" kern="1200" noProof="1" smtClean="0">
                  <a:solidFill>
                    <a:schemeClr val="bg1"/>
                  </a:solidFill>
                </a:rPr>
                <a:t/>
              </a:r>
              <a:br>
                <a:rPr lang="en-US" sz="1400" b="0" kern="1200" noProof="1" smtClean="0">
                  <a:solidFill>
                    <a:schemeClr val="bg1"/>
                  </a:solidFill>
                </a:rPr>
              </a:br>
              <a:r>
                <a:rPr lang="en-US" b="1" noProof="1" smtClean="0">
                  <a:solidFill>
                    <a:schemeClr val="bg1"/>
                  </a:solidFill>
                </a:rPr>
                <a:t>Progress</a:t>
              </a:r>
              <a:endParaRPr lang="en-US" sz="1800" b="1" kern="1200" noProof="1" smtClean="0">
                <a:solidFill>
                  <a:schemeClr val="bg1"/>
                </a:solidFill>
              </a:endParaRPr>
            </a:p>
            <a:p>
              <a:pPr lvl="0" algn="ctr" defTabSz="1244600">
                <a:lnSpc>
                  <a:spcPct val="90000"/>
                </a:lnSpc>
                <a:spcBef>
                  <a:spcPct val="0"/>
                </a:spcBef>
                <a:spcAft>
                  <a:spcPct val="35000"/>
                </a:spcAft>
              </a:pPr>
              <a:r>
                <a:rPr lang="en-US" sz="1600" noProof="1">
                  <a:solidFill>
                    <a:schemeClr val="bg1"/>
                  </a:solidFill>
                </a:rPr>
                <a:t>M</a:t>
              </a:r>
              <a:r>
                <a:rPr lang="en-US" sz="1600" noProof="1" smtClean="0">
                  <a:solidFill>
                    <a:schemeClr val="bg1"/>
                  </a:solidFill>
                </a:rPr>
                <a:t>easures how much growth students are demonstrating relative to academically similar </a:t>
              </a:r>
              <a:r>
                <a:rPr lang="en-US" sz="1600" noProof="1">
                  <a:solidFill>
                    <a:schemeClr val="bg1"/>
                  </a:solidFill>
                </a:rPr>
                <a:t>students.</a:t>
              </a:r>
              <a:endParaRPr lang="en-US" sz="1600" kern="1200" noProof="1">
                <a:solidFill>
                  <a:schemeClr val="bg1"/>
                </a:solidFill>
              </a:endParaRPr>
            </a:p>
          </p:txBody>
        </p:sp>
      </p:grpSp>
      <p:grpSp>
        <p:nvGrpSpPr>
          <p:cNvPr id="67" name="Group 66"/>
          <p:cNvGrpSpPr/>
          <p:nvPr/>
        </p:nvGrpSpPr>
        <p:grpSpPr>
          <a:xfrm>
            <a:off x="5403266" y="1682496"/>
            <a:ext cx="1360755" cy="1348862"/>
            <a:chOff x="720480" y="336886"/>
            <a:chExt cx="1360755" cy="1348862"/>
          </a:xfrm>
        </p:grpSpPr>
        <p:sp>
          <p:nvSpPr>
            <p:cNvPr id="68" name="Rectangle 67"/>
            <p:cNvSpPr/>
            <p:nvPr/>
          </p:nvSpPr>
          <p:spPr>
            <a:xfrm>
              <a:off x="720480" y="336886"/>
              <a:ext cx="1360755" cy="1348862"/>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p:spPr>
          <p:style>
            <a:lnRef idx="2">
              <a:scrgbClr r="0" g="0" b="0"/>
            </a:lnRef>
            <a:fillRef idx="1">
              <a:scrgbClr r="0" g="0" b="0"/>
            </a:fillRef>
            <a:effectRef idx="0">
              <a:scrgbClr r="0" g="0" b="0"/>
            </a:effectRef>
            <a:fontRef idx="minor">
              <a:schemeClr val="lt1"/>
            </a:fontRef>
          </p:style>
        </p:sp>
        <p:sp>
          <p:nvSpPr>
            <p:cNvPr id="69" name="TextBox 68"/>
            <p:cNvSpPr txBox="1"/>
            <p:nvPr/>
          </p:nvSpPr>
          <p:spPr>
            <a:xfrm>
              <a:off x="720480" y="336886"/>
              <a:ext cx="1360755" cy="13488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4412" tIns="12700" rIns="104412" bIns="12700" numCol="1" spcCol="1270" anchor="ctr" anchorCtr="0">
              <a:noAutofit/>
            </a:bodyPr>
            <a:lstStyle/>
            <a:p>
              <a:pPr lvl="0" algn="ctr" defTabSz="2133600">
                <a:lnSpc>
                  <a:spcPct val="90000"/>
                </a:lnSpc>
                <a:spcBef>
                  <a:spcPct val="0"/>
                </a:spcBef>
                <a:spcAft>
                  <a:spcPct val="35000"/>
                </a:spcAft>
              </a:pPr>
              <a:endParaRPr lang="en-US" sz="4800" kern="1200" dirty="0"/>
            </a:p>
          </p:txBody>
        </p:sp>
      </p:grpSp>
      <p:grpSp>
        <p:nvGrpSpPr>
          <p:cNvPr id="72" name="Group 71"/>
          <p:cNvGrpSpPr/>
          <p:nvPr/>
        </p:nvGrpSpPr>
        <p:grpSpPr>
          <a:xfrm>
            <a:off x="7273338" y="1280160"/>
            <a:ext cx="2215167" cy="5029200"/>
            <a:chOff x="297334" y="0"/>
            <a:chExt cx="2215167" cy="4535852"/>
          </a:xfrm>
        </p:grpSpPr>
        <p:sp>
          <p:nvSpPr>
            <p:cNvPr id="76" name="Rectangle 75"/>
            <p:cNvSpPr/>
            <p:nvPr/>
          </p:nvSpPr>
          <p:spPr>
            <a:xfrm>
              <a:off x="297334" y="0"/>
              <a:ext cx="2215167" cy="4535852"/>
            </a:xfrm>
            <a:prstGeom prst="rect">
              <a:avLst/>
            </a:prstGeom>
            <a:gradFill rotWithShape="0">
              <a:gsLst>
                <a:gs pos="1000">
                  <a:schemeClr val="tx1">
                    <a:lumMod val="85000"/>
                    <a:lumOff val="15000"/>
                  </a:schemeClr>
                </a:gs>
                <a:gs pos="100000">
                  <a:schemeClr val="accent2">
                    <a:lumMod val="50000"/>
                  </a:schemeClr>
                </a:gs>
              </a:gsLst>
              <a:lin ang="12600000" scaled="0"/>
            </a:gradFill>
            <a:ln>
              <a:noFill/>
            </a:ln>
          </p:spPr>
          <p:style>
            <a:lnRef idx="2">
              <a:scrgbClr r="0" g="0" b="0"/>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77" name="TextBox 76"/>
            <p:cNvSpPr txBox="1"/>
            <p:nvPr/>
          </p:nvSpPr>
          <p:spPr>
            <a:xfrm>
              <a:off x="297334" y="1723623"/>
              <a:ext cx="2215167" cy="27215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86720" tIns="330200" rIns="286720" bIns="330200" numCol="1" spcCol="1270" anchor="t" anchorCtr="0">
              <a:noAutofit/>
            </a:bodyPr>
            <a:lstStyle/>
            <a:p>
              <a:pPr lvl="0" algn="ctr" defTabSz="1244600">
                <a:lnSpc>
                  <a:spcPct val="90000"/>
                </a:lnSpc>
                <a:spcBef>
                  <a:spcPct val="0"/>
                </a:spcBef>
                <a:spcAft>
                  <a:spcPct val="35000"/>
                </a:spcAft>
              </a:pPr>
              <a:r>
                <a:rPr lang="en-US" sz="2800" b="1" noProof="1" smtClean="0">
                  <a:solidFill>
                    <a:schemeClr val="bg1"/>
                  </a:solidFill>
                </a:rPr>
                <a:t>20-15</a:t>
              </a:r>
              <a:r>
                <a:rPr lang="en-US" sz="2800" b="1" kern="1200" noProof="1" smtClean="0">
                  <a:solidFill>
                    <a:schemeClr val="bg1"/>
                  </a:solidFill>
                </a:rPr>
                <a:t>%</a:t>
              </a:r>
              <a:r>
                <a:rPr lang="en-US" sz="2400" b="1" kern="1200" noProof="1" smtClean="0">
                  <a:solidFill>
                    <a:schemeClr val="bg1"/>
                  </a:solidFill>
                </a:rPr>
                <a:t/>
              </a:r>
              <a:br>
                <a:rPr lang="en-US" sz="2400" b="1" kern="1200" noProof="1" smtClean="0">
                  <a:solidFill>
                    <a:schemeClr val="bg1"/>
                  </a:solidFill>
                </a:rPr>
              </a:br>
              <a:r>
                <a:rPr lang="en-US" sz="1400" b="0" kern="1200" noProof="1" smtClean="0">
                  <a:solidFill>
                    <a:schemeClr val="bg1"/>
                  </a:solidFill>
                </a:rPr>
                <a:t>for </a:t>
              </a:r>
              <a:r>
                <a:rPr lang="en-US" sz="1400" noProof="1" smtClean="0">
                  <a:solidFill>
                    <a:schemeClr val="bg1"/>
                  </a:solidFill>
                </a:rPr>
                <a:t>K-8 and 9-12</a:t>
              </a:r>
              <a:r>
                <a:rPr lang="en-US" sz="1400" b="0" kern="1200" noProof="1" smtClean="0">
                  <a:solidFill>
                    <a:schemeClr val="bg1"/>
                  </a:solidFill>
                </a:rPr>
                <a:t/>
              </a:r>
              <a:br>
                <a:rPr lang="en-US" sz="1400" b="0" kern="1200" noProof="1" smtClean="0">
                  <a:solidFill>
                    <a:schemeClr val="bg1"/>
                  </a:solidFill>
                </a:rPr>
              </a:br>
              <a:r>
                <a:rPr lang="en-US" sz="1400" b="0" kern="1200" noProof="1" smtClean="0">
                  <a:solidFill>
                    <a:schemeClr val="bg1"/>
                  </a:solidFill>
                </a:rPr>
                <a:t/>
              </a:r>
              <a:br>
                <a:rPr lang="en-US" sz="1400" b="0" kern="1200" noProof="1" smtClean="0">
                  <a:solidFill>
                    <a:schemeClr val="bg1"/>
                  </a:solidFill>
                </a:rPr>
              </a:br>
              <a:r>
                <a:rPr lang="en-US" b="1" noProof="1" smtClean="0">
                  <a:solidFill>
                    <a:schemeClr val="bg1"/>
                  </a:solidFill>
                </a:rPr>
                <a:t>Readiness</a:t>
              </a:r>
              <a:endParaRPr lang="en-US" sz="1800" b="1" kern="1200" noProof="1" smtClean="0">
                <a:solidFill>
                  <a:schemeClr val="bg1"/>
                </a:solidFill>
              </a:endParaRPr>
            </a:p>
            <a:p>
              <a:pPr lvl="0" algn="ctr" defTabSz="1244600">
                <a:lnSpc>
                  <a:spcPct val="90000"/>
                </a:lnSpc>
                <a:spcBef>
                  <a:spcPct val="0"/>
                </a:spcBef>
                <a:spcAft>
                  <a:spcPct val="35000"/>
                </a:spcAft>
              </a:pPr>
              <a:r>
                <a:rPr lang="en-US" sz="1600" noProof="1" smtClean="0">
                  <a:solidFill>
                    <a:schemeClr val="bg1"/>
                  </a:solidFill>
                </a:rPr>
                <a:t>Measures whether </a:t>
              </a:r>
              <a:r>
                <a:rPr lang="en-US" sz="1600" noProof="1">
                  <a:solidFill>
                    <a:schemeClr val="bg1"/>
                  </a:solidFill>
                </a:rPr>
                <a:t>students </a:t>
              </a:r>
              <a:r>
                <a:rPr lang="en-US" sz="1600" noProof="1" smtClean="0">
                  <a:solidFill>
                    <a:schemeClr val="bg1"/>
                  </a:solidFill>
                </a:rPr>
                <a:t>are demonstrating preparedness for the next grade</a:t>
              </a:r>
              <a:r>
                <a:rPr lang="en-US" sz="1600" noProof="1">
                  <a:solidFill>
                    <a:schemeClr val="bg1"/>
                  </a:solidFill>
                </a:rPr>
                <a:t>, college, or career.</a:t>
              </a:r>
              <a:endParaRPr lang="en-US" sz="1600" kern="1200" noProof="1">
                <a:solidFill>
                  <a:schemeClr val="bg1"/>
                </a:solidFill>
              </a:endParaRPr>
            </a:p>
          </p:txBody>
        </p:sp>
      </p:grpSp>
      <p:grpSp>
        <p:nvGrpSpPr>
          <p:cNvPr id="73" name="Group 72"/>
          <p:cNvGrpSpPr/>
          <p:nvPr/>
        </p:nvGrpSpPr>
        <p:grpSpPr>
          <a:xfrm>
            <a:off x="7696484" y="1682496"/>
            <a:ext cx="1360755" cy="1348862"/>
            <a:chOff x="720480" y="336886"/>
            <a:chExt cx="1360755" cy="1348862"/>
          </a:xfrm>
        </p:grpSpPr>
        <p:sp>
          <p:nvSpPr>
            <p:cNvPr id="74" name="Rectangle 73"/>
            <p:cNvSpPr/>
            <p:nvPr/>
          </p:nvSpPr>
          <p:spPr>
            <a:xfrm>
              <a:off x="720480" y="336886"/>
              <a:ext cx="1360755" cy="1348862"/>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p:spPr>
          <p:style>
            <a:lnRef idx="2">
              <a:scrgbClr r="0" g="0" b="0"/>
            </a:lnRef>
            <a:fillRef idx="1">
              <a:scrgbClr r="0" g="0" b="0"/>
            </a:fillRef>
            <a:effectRef idx="0">
              <a:scrgbClr r="0" g="0" b="0"/>
            </a:effectRef>
            <a:fontRef idx="minor">
              <a:schemeClr val="lt1"/>
            </a:fontRef>
          </p:style>
        </p:sp>
        <p:sp>
          <p:nvSpPr>
            <p:cNvPr id="75" name="TextBox 74"/>
            <p:cNvSpPr txBox="1"/>
            <p:nvPr/>
          </p:nvSpPr>
          <p:spPr>
            <a:xfrm>
              <a:off x="720480" y="336886"/>
              <a:ext cx="1360755" cy="13488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4412" tIns="12700" rIns="104412" bIns="12700" numCol="1" spcCol="1270" anchor="ctr" anchorCtr="0">
              <a:noAutofit/>
            </a:bodyPr>
            <a:lstStyle/>
            <a:p>
              <a:pPr lvl="0" algn="ctr" defTabSz="2133600">
                <a:lnSpc>
                  <a:spcPct val="90000"/>
                </a:lnSpc>
                <a:spcBef>
                  <a:spcPct val="0"/>
                </a:spcBef>
                <a:spcAft>
                  <a:spcPct val="35000"/>
                </a:spcAft>
              </a:pPr>
              <a:endParaRPr lang="en-US" sz="4800" kern="1200" dirty="0"/>
            </a:p>
          </p:txBody>
        </p:sp>
      </p:grpSp>
      <p:grpSp>
        <p:nvGrpSpPr>
          <p:cNvPr id="78" name="Group 77"/>
          <p:cNvGrpSpPr/>
          <p:nvPr/>
        </p:nvGrpSpPr>
        <p:grpSpPr>
          <a:xfrm>
            <a:off x="9574177" y="1280160"/>
            <a:ext cx="2215167" cy="5029200"/>
            <a:chOff x="297334" y="0"/>
            <a:chExt cx="2215167" cy="4535852"/>
          </a:xfrm>
        </p:grpSpPr>
        <p:sp>
          <p:nvSpPr>
            <p:cNvPr id="82" name="Rectangle 81"/>
            <p:cNvSpPr/>
            <p:nvPr/>
          </p:nvSpPr>
          <p:spPr>
            <a:xfrm>
              <a:off x="297334" y="0"/>
              <a:ext cx="2215167" cy="4535852"/>
            </a:xfrm>
            <a:prstGeom prst="rect">
              <a:avLst/>
            </a:prstGeom>
            <a:gradFill rotWithShape="0">
              <a:gsLst>
                <a:gs pos="1000">
                  <a:schemeClr val="tx1">
                    <a:lumMod val="85000"/>
                    <a:lumOff val="15000"/>
                  </a:schemeClr>
                </a:gs>
                <a:gs pos="100000">
                  <a:schemeClr val="accent2">
                    <a:lumMod val="50000"/>
                  </a:schemeClr>
                </a:gs>
              </a:gsLst>
              <a:lin ang="12600000" scaled="0"/>
            </a:gradFill>
            <a:ln>
              <a:noFill/>
            </a:ln>
          </p:spPr>
          <p:style>
            <a:lnRef idx="2">
              <a:scrgbClr r="0" g="0" b="0"/>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83" name="TextBox 82"/>
            <p:cNvSpPr txBox="1"/>
            <p:nvPr/>
          </p:nvSpPr>
          <p:spPr>
            <a:xfrm>
              <a:off x="297334" y="1723623"/>
              <a:ext cx="2215167" cy="27215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86720" tIns="330200" rIns="286720" bIns="330200" numCol="1" spcCol="1270" anchor="t" anchorCtr="0">
              <a:noAutofit/>
            </a:bodyPr>
            <a:lstStyle/>
            <a:p>
              <a:pPr lvl="0" algn="ctr" defTabSz="1244600">
                <a:lnSpc>
                  <a:spcPct val="90000"/>
                </a:lnSpc>
                <a:spcBef>
                  <a:spcPct val="0"/>
                </a:spcBef>
                <a:spcAft>
                  <a:spcPct val="35000"/>
                </a:spcAft>
              </a:pPr>
              <a:r>
                <a:rPr lang="en-US" sz="2800" b="1" noProof="1" smtClean="0">
                  <a:solidFill>
                    <a:schemeClr val="bg1"/>
                  </a:solidFill>
                </a:rPr>
                <a:t>15</a:t>
              </a:r>
              <a:r>
                <a:rPr lang="en-US" sz="2800" b="1" kern="1200" noProof="1" smtClean="0">
                  <a:solidFill>
                    <a:schemeClr val="bg1"/>
                  </a:solidFill>
                </a:rPr>
                <a:t>%</a:t>
              </a:r>
              <a:r>
                <a:rPr lang="en-US" sz="2400" b="1" kern="1200" noProof="1" smtClean="0">
                  <a:solidFill>
                    <a:schemeClr val="bg1"/>
                  </a:solidFill>
                </a:rPr>
                <a:t/>
              </a:r>
              <a:br>
                <a:rPr lang="en-US" sz="2400" b="1" kern="1200" noProof="1" smtClean="0">
                  <a:solidFill>
                    <a:schemeClr val="bg1"/>
                  </a:solidFill>
                </a:rPr>
              </a:br>
              <a:r>
                <a:rPr lang="en-US" sz="1400" noProof="1" smtClean="0">
                  <a:solidFill>
                    <a:schemeClr val="bg1"/>
                  </a:solidFill>
                </a:rPr>
                <a:t>for 9-12 only</a:t>
              </a:r>
              <a:r>
                <a:rPr lang="en-US" sz="1400" b="0" kern="1200" noProof="1" smtClean="0">
                  <a:solidFill>
                    <a:schemeClr val="bg1"/>
                  </a:solidFill>
                </a:rPr>
                <a:t/>
              </a:r>
              <a:br>
                <a:rPr lang="en-US" sz="1400" b="0" kern="1200" noProof="1" smtClean="0">
                  <a:solidFill>
                    <a:schemeClr val="bg1"/>
                  </a:solidFill>
                </a:rPr>
              </a:br>
              <a:r>
                <a:rPr lang="en-US" sz="1400" b="0" kern="1200" noProof="1" smtClean="0">
                  <a:solidFill>
                    <a:schemeClr val="bg1"/>
                  </a:solidFill>
                </a:rPr>
                <a:t/>
              </a:r>
              <a:br>
                <a:rPr lang="en-US" sz="1400" b="0" kern="1200" noProof="1" smtClean="0">
                  <a:solidFill>
                    <a:schemeClr val="bg1"/>
                  </a:solidFill>
                </a:rPr>
              </a:br>
              <a:r>
                <a:rPr lang="en-US" b="1" noProof="1" smtClean="0">
                  <a:solidFill>
                    <a:schemeClr val="bg1"/>
                  </a:solidFill>
                </a:rPr>
                <a:t>Graduation Rate</a:t>
              </a:r>
              <a:endParaRPr lang="en-US" sz="1800" b="1" kern="1200" noProof="1" smtClean="0">
                <a:solidFill>
                  <a:schemeClr val="bg1"/>
                </a:solidFill>
              </a:endParaRPr>
            </a:p>
            <a:p>
              <a:pPr lvl="0" algn="ctr" defTabSz="1244600">
                <a:lnSpc>
                  <a:spcPct val="90000"/>
                </a:lnSpc>
                <a:spcBef>
                  <a:spcPct val="0"/>
                </a:spcBef>
                <a:spcAft>
                  <a:spcPct val="35000"/>
                </a:spcAft>
              </a:pPr>
              <a:r>
                <a:rPr lang="en-US" sz="1600" noProof="1" smtClean="0">
                  <a:solidFill>
                    <a:schemeClr val="bg1"/>
                  </a:solidFill>
                </a:rPr>
                <a:t>Measures whether students are graduating with </a:t>
              </a:r>
              <a:r>
                <a:rPr lang="en-US" sz="1600" noProof="1">
                  <a:solidFill>
                    <a:schemeClr val="bg1"/>
                  </a:solidFill>
                </a:rPr>
                <a:t>a </a:t>
              </a:r>
              <a:r>
                <a:rPr lang="en-US" sz="1600" noProof="1" smtClean="0">
                  <a:solidFill>
                    <a:schemeClr val="bg1"/>
                  </a:solidFill>
                </a:rPr>
                <a:t>regular or advanced  </a:t>
              </a:r>
              <a:r>
                <a:rPr lang="en-US" sz="1600" noProof="1">
                  <a:solidFill>
                    <a:schemeClr val="bg1"/>
                  </a:solidFill>
                </a:rPr>
                <a:t>diploma </a:t>
              </a:r>
              <a:r>
                <a:rPr lang="en-US" sz="1600" noProof="1" smtClean="0">
                  <a:solidFill>
                    <a:schemeClr val="bg1"/>
                  </a:solidFill>
                </a:rPr>
                <a:t>in four </a:t>
              </a:r>
              <a:r>
                <a:rPr lang="en-US" sz="1600" noProof="1">
                  <a:solidFill>
                    <a:schemeClr val="bg1"/>
                  </a:solidFill>
                </a:rPr>
                <a:t>years.</a:t>
              </a:r>
              <a:endParaRPr lang="en-US" sz="1600" kern="1200" noProof="1">
                <a:solidFill>
                  <a:schemeClr val="bg1"/>
                </a:solidFill>
              </a:endParaRPr>
            </a:p>
          </p:txBody>
        </p:sp>
      </p:grpSp>
      <p:grpSp>
        <p:nvGrpSpPr>
          <p:cNvPr id="79" name="Group 78"/>
          <p:cNvGrpSpPr/>
          <p:nvPr/>
        </p:nvGrpSpPr>
        <p:grpSpPr>
          <a:xfrm>
            <a:off x="9997323" y="1682496"/>
            <a:ext cx="1360755" cy="1348862"/>
            <a:chOff x="720480" y="336886"/>
            <a:chExt cx="1360755" cy="1348862"/>
          </a:xfrm>
        </p:grpSpPr>
        <p:sp>
          <p:nvSpPr>
            <p:cNvPr id="80" name="Rectangle 79"/>
            <p:cNvSpPr/>
            <p:nvPr/>
          </p:nvSpPr>
          <p:spPr>
            <a:xfrm>
              <a:off x="720480" y="336886"/>
              <a:ext cx="1360755" cy="1348862"/>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p:spPr>
          <p:style>
            <a:lnRef idx="2">
              <a:scrgbClr r="0" g="0" b="0"/>
            </a:lnRef>
            <a:fillRef idx="1">
              <a:scrgbClr r="0" g="0" b="0"/>
            </a:fillRef>
            <a:effectRef idx="0">
              <a:scrgbClr r="0" g="0" b="0"/>
            </a:effectRef>
            <a:fontRef idx="minor">
              <a:schemeClr val="lt1"/>
            </a:fontRef>
          </p:style>
        </p:sp>
        <p:sp>
          <p:nvSpPr>
            <p:cNvPr id="81" name="TextBox 80"/>
            <p:cNvSpPr txBox="1"/>
            <p:nvPr/>
          </p:nvSpPr>
          <p:spPr>
            <a:xfrm>
              <a:off x="720480" y="336886"/>
              <a:ext cx="1360755" cy="13488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4412" tIns="12700" rIns="104412" bIns="12700" numCol="1" spcCol="1270" anchor="ctr" anchorCtr="0">
              <a:noAutofit/>
            </a:bodyPr>
            <a:lstStyle/>
            <a:p>
              <a:pPr lvl="0" algn="ctr" defTabSz="2133600">
                <a:lnSpc>
                  <a:spcPct val="90000"/>
                </a:lnSpc>
                <a:spcBef>
                  <a:spcPct val="0"/>
                </a:spcBef>
                <a:spcAft>
                  <a:spcPct val="35000"/>
                </a:spcAft>
              </a:pPr>
              <a:endParaRPr lang="en-US" sz="4800" kern="1200" dirty="0"/>
            </a:p>
          </p:txBody>
        </p:sp>
      </p:grpSp>
      <p:sp>
        <p:nvSpPr>
          <p:cNvPr id="17" name="Isosceles Triangle 16">
            <a:extLst>
              <a:ext uri="{FF2B5EF4-FFF2-40B4-BE49-F238E27FC236}">
                <a16:creationId xmlns:a16="http://schemas.microsoft.com/office/drawing/2014/main" id="{C1168A37-F12A-42E8-A95E-69747461C003}"/>
              </a:ext>
              <a:ext uri="{C183D7F6-B498-43B3-948B-1728B52AA6E4}">
                <adec:decorative xmlns="" xmlns:adec="http://schemas.microsoft.com/office/drawing/2017/decorative" val="1"/>
              </a:ext>
            </a:extLst>
          </p:cNvPr>
          <p:cNvSpPr/>
          <p:nvPr/>
        </p:nvSpPr>
        <p:spPr>
          <a:xfrm rot="10800000">
            <a:off x="4902070"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descr="Education"/>
          <p:cNvSpPr/>
          <p:nvPr/>
        </p:nvSpPr>
        <p:spPr>
          <a:xfrm>
            <a:off x="10211242" y="1787345"/>
            <a:ext cx="934812" cy="994354"/>
          </a:xfrm>
          <a:prstGeom prst="rect">
            <a:avLst/>
          </a:prstGeom>
          <a:blipFill>
            <a:blip r:embed="rId2" cstate="screen">
              <a:duotone>
                <a:prstClr val="black"/>
                <a:schemeClr val="tx2">
                  <a:tint val="45000"/>
                  <a:satMod val="400000"/>
                </a:schemeClr>
              </a:duotone>
              <a:extLst>
                <a:ext uri="{28A0092B-C50C-407E-A947-70E740481C1C}">
                  <a14:useLocalDpi xmlns:a14="http://schemas.microsoft.com/office/drawing/2010/main"/>
                </a:ext>
                <a:ext uri="{96DAC541-7B7A-43D3-8B79-37D633B846F1}">
                  <asvg:svgBlip xmlns:lc="http://schemas.openxmlformats.org/drawingml/2006/lockedCanvas" xmlns:asvg="http://schemas.microsoft.com/office/drawing/2016/SVG/main" xmlns:dgm="http://schemas.openxmlformats.org/drawingml/2006/diagram" xmlns="" r:embed="rId4"/>
                </a:ext>
              </a:extLst>
            </a:blip>
            <a:stretch>
              <a:fillRect/>
            </a:stretch>
          </a:blipFill>
          <a:ln>
            <a:noFill/>
          </a:ln>
        </p:spPr>
        <p:style>
          <a:lnRef idx="2">
            <a:scrgbClr r="0" g="0" b="0"/>
          </a:lnRef>
          <a:fillRef idx="1">
            <a:scrgbClr r="0" g="0" b="0"/>
          </a:fillRef>
          <a:effectRef idx="0">
            <a:schemeClr val="accent5">
              <a:hueOff val="378944"/>
              <a:satOff val="-169"/>
              <a:lumOff val="1764"/>
              <a:alphaOff val="0"/>
            </a:schemeClr>
          </a:effectRef>
          <a:fontRef idx="minor">
            <a:schemeClr val="lt1"/>
          </a:fontRef>
        </p:style>
      </p:sp>
      <p:sp>
        <p:nvSpPr>
          <p:cNvPr id="86" name="Rectangle 85" descr="OpenEnrollment"/>
          <p:cNvSpPr/>
          <p:nvPr/>
        </p:nvSpPr>
        <p:spPr>
          <a:xfrm>
            <a:off x="3311840" y="1980788"/>
            <a:ext cx="771184" cy="800911"/>
          </a:xfrm>
          <a:prstGeom prst="rect">
            <a:avLst/>
          </a:prstGeom>
          <a:blipFill>
            <a:blip r:embed="rId5" cstate="screen">
              <a:duotone>
                <a:prstClr val="black"/>
                <a:schemeClr val="tx2">
                  <a:tint val="45000"/>
                  <a:satMod val="400000"/>
                </a:schemeClr>
              </a:duotone>
              <a:extLst>
                <a:ext uri="{28A0092B-C50C-407E-A947-70E740481C1C}">
                  <a14:useLocalDpi xmlns:a14="http://schemas.microsoft.com/office/drawing/2010/main"/>
                </a:ext>
                <a:ext uri="{96DAC541-7B7A-43D3-8B79-37D633B846F1}">
                  <asvg:svgBlip xmlns:lc="http://schemas.openxmlformats.org/drawingml/2006/lockedCanvas" xmlns:asvg="http://schemas.microsoft.com/office/drawing/2016/SVG/main" xmlns:dgm="http://schemas.openxmlformats.org/drawingml/2006/diagram" xmlns="" r:embed="rId6"/>
                </a:ext>
              </a:extLst>
            </a:blip>
            <a:stretch>
              <a:fillRect/>
            </a:stretch>
          </a:blipFill>
          <a:ln>
            <a:noFill/>
          </a:ln>
        </p:spPr>
        <p:style>
          <a:lnRef idx="2">
            <a:scrgbClr r="0" g="0" b="0"/>
          </a:lnRef>
          <a:fillRef idx="1">
            <a:scrgbClr r="0" g="0" b="0"/>
          </a:fillRef>
          <a:effectRef idx="0">
            <a:schemeClr val="accent5">
              <a:hueOff val="757888"/>
              <a:satOff val="-337"/>
              <a:lumOff val="3529"/>
              <a:alphaOff val="0"/>
            </a:schemeClr>
          </a:effectRef>
          <a:fontRef idx="minor">
            <a:schemeClr val="lt1"/>
          </a:fontRef>
        </p:style>
      </p:sp>
      <p:sp>
        <p:nvSpPr>
          <p:cNvPr id="88" name="Rectangle 87" descr="Footer"/>
          <p:cNvSpPr/>
          <p:nvPr/>
        </p:nvSpPr>
        <p:spPr>
          <a:xfrm>
            <a:off x="7954435" y="1909940"/>
            <a:ext cx="830873" cy="800911"/>
          </a:xfrm>
          <a:prstGeom prst="rect">
            <a:avLst/>
          </a:prstGeom>
          <a:blipFill>
            <a:blip r:embed="rId7" cstate="screen">
              <a:duotone>
                <a:prstClr val="black"/>
                <a:schemeClr val="tx2">
                  <a:tint val="45000"/>
                  <a:satMod val="400000"/>
                </a:schemeClr>
              </a:duotone>
              <a:extLst>
                <a:ext uri="{28A0092B-C50C-407E-A947-70E740481C1C}">
                  <a14:useLocalDpi xmlns:a14="http://schemas.microsoft.com/office/drawing/2010/main"/>
                </a:ext>
                <a:ext uri="{96DAC541-7B7A-43D3-8B79-37D633B846F1}">
                  <asvg:svgBlip xmlns:lc="http://schemas.openxmlformats.org/drawingml/2006/lockedCanvas" xmlns:asvg="http://schemas.microsoft.com/office/drawing/2016/SVG/main" xmlns:dgm="http://schemas.openxmlformats.org/drawingml/2006/diagram" xmlns="" r:embed="rId10"/>
                </a:ext>
              </a:extLst>
            </a:blip>
            <a:stretch>
              <a:fillRect/>
            </a:stretch>
          </a:blipFill>
          <a:ln>
            <a:noFill/>
          </a:ln>
        </p:spPr>
        <p:style>
          <a:lnRef idx="2">
            <a:scrgbClr r="0" g="0" b="0"/>
          </a:lnRef>
          <a:fillRef idx="1">
            <a:scrgbClr r="0" g="0" b="0"/>
          </a:fillRef>
          <a:effectRef idx="0">
            <a:schemeClr val="accent5">
              <a:hueOff val="1515776"/>
              <a:satOff val="-674"/>
              <a:lumOff val="7057"/>
              <a:alphaOff val="0"/>
            </a:schemeClr>
          </a:effectRef>
          <a:fontRef idx="minor">
            <a:schemeClr val="lt1"/>
          </a:fontRef>
        </p:style>
      </p:sp>
      <p:pic>
        <p:nvPicPr>
          <p:cNvPr id="91" name="Picture 90"/>
          <p:cNvPicPr>
            <a:picLocks noChangeAspect="1"/>
          </p:cNvPicPr>
          <p:nvPr/>
        </p:nvPicPr>
        <p:blipFill>
          <a:blip r:embed="rId11" cstate="hqprint">
            <a:lum bright="70000" contrast="-70000"/>
            <a:extLst>
              <a:ext uri="{28A0092B-C50C-407E-A947-70E740481C1C}">
                <a14:useLocalDpi xmlns:a14="http://schemas.microsoft.com/office/drawing/2010/main" val="0"/>
              </a:ext>
            </a:extLst>
          </a:blip>
          <a:stretch>
            <a:fillRect/>
          </a:stretch>
        </p:blipFill>
        <p:spPr>
          <a:xfrm>
            <a:off x="988664" y="2037815"/>
            <a:ext cx="743884" cy="743884"/>
          </a:xfrm>
          <a:prstGeom prst="rect">
            <a:avLst/>
          </a:prstGeom>
        </p:spPr>
      </p:pic>
      <p:pic>
        <p:nvPicPr>
          <p:cNvPr id="92" name="Picture 91"/>
          <p:cNvPicPr>
            <a:picLocks noChangeAspect="1"/>
          </p:cNvPicPr>
          <p:nvPr/>
        </p:nvPicPr>
        <p:blipFill>
          <a:blip r:embed="rId12" cstate="hqprint">
            <a:lum bright="70000" contrast="-70000"/>
            <a:extLst>
              <a:ext uri="{28A0092B-C50C-407E-A947-70E740481C1C}">
                <a14:useLocalDpi xmlns:a14="http://schemas.microsoft.com/office/drawing/2010/main" val="0"/>
              </a:ext>
            </a:extLst>
          </a:blip>
          <a:stretch>
            <a:fillRect/>
          </a:stretch>
        </p:blipFill>
        <p:spPr>
          <a:xfrm>
            <a:off x="5753772" y="1980788"/>
            <a:ext cx="675903" cy="675903"/>
          </a:xfrm>
          <a:prstGeom prst="rect">
            <a:avLst/>
          </a:prstGeom>
        </p:spPr>
      </p:pic>
    </p:spTree>
    <p:extLst>
      <p:ext uri="{BB962C8B-B14F-4D97-AF65-F5344CB8AC3E}">
        <p14:creationId xmlns:p14="http://schemas.microsoft.com/office/powerpoint/2010/main" val="387980421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934DE9-1653-4F9E-B307-C53A27B2182D}"/>
              </a:ext>
            </a:extLst>
          </p:cNvPr>
          <p:cNvSpPr>
            <a:spLocks noGrp="1"/>
          </p:cNvSpPr>
          <p:nvPr>
            <p:ph type="sldNum" sz="quarter" idx="10"/>
          </p:nvPr>
        </p:nvSpPr>
        <p:spPr>
          <a:noFill/>
        </p:spPr>
        <p:txBody>
          <a:bodyPr/>
          <a:lstStyle/>
          <a:p>
            <a:r>
              <a:rPr lang="en-US" smtClean="0"/>
              <a:t>PAGE </a:t>
            </a:r>
            <a:fld id="{4A9B5881-4007-4345-955A-79C2656F0C49}" type="slidenum">
              <a:rPr lang="en-US" smtClean="0"/>
              <a:pPr/>
              <a:t>15</a:t>
            </a:fld>
            <a:endParaRPr lang="en-US" dirty="0"/>
          </a:p>
        </p:txBody>
      </p:sp>
      <p:sp>
        <p:nvSpPr>
          <p:cNvPr id="8" name="Rectangle 7">
            <a:extLst>
              <a:ext uri="{FF2B5EF4-FFF2-40B4-BE49-F238E27FC236}">
                <a16:creationId xmlns:a16="http://schemas.microsoft.com/office/drawing/2014/main" id="{5FE2B34C-7760-453F-8A81-50335F1BD6C4}"/>
              </a:ext>
              <a:ext uri="{C183D7F6-B498-43B3-948B-1728B52AA6E4}">
                <adec:decorative xmlns="" xmlns:adec="http://schemas.microsoft.com/office/drawing/2017/decorative" val="1"/>
              </a:ext>
            </a:extLst>
          </p:cNvPr>
          <p:cNvSpPr/>
          <p:nvPr/>
        </p:nvSpPr>
        <p:spPr>
          <a:xfrm>
            <a:off x="1145309" y="6557847"/>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School Climate</a:t>
            </a:r>
            <a:endParaRPr lang="en-US" sz="1200" dirty="0"/>
          </a:p>
        </p:txBody>
      </p:sp>
      <p:sp>
        <p:nvSpPr>
          <p:cNvPr id="9" name="Rectangle 8">
            <a:extLst>
              <a:ext uri="{FF2B5EF4-FFF2-40B4-BE49-F238E27FC236}">
                <a16:creationId xmlns:a16="http://schemas.microsoft.com/office/drawing/2014/main" id="{8BED1379-2C64-4902-A414-90051165C903}"/>
              </a:ext>
              <a:ext uri="{C183D7F6-B498-43B3-948B-1728B52AA6E4}">
                <adec:decorative xmlns="" xmlns:adec="http://schemas.microsoft.com/office/drawing/2017/decorative" val="1"/>
              </a:ext>
            </a:extLst>
          </p:cNvPr>
          <p:cNvSpPr/>
          <p:nvPr/>
        </p:nvSpPr>
        <p:spPr>
          <a:xfrm>
            <a:off x="3697432" y="6361476"/>
            <a:ext cx="2552123"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CCRI</a:t>
            </a:r>
            <a:endParaRPr lang="en-US" sz="1200" dirty="0"/>
          </a:p>
        </p:txBody>
      </p:sp>
      <p:sp>
        <p:nvSpPr>
          <p:cNvPr id="11" name="Rectangle 10">
            <a:extLst>
              <a:ext uri="{FF2B5EF4-FFF2-40B4-BE49-F238E27FC236}">
                <a16:creationId xmlns:a16="http://schemas.microsoft.com/office/drawing/2014/main" id="{774383B4-AACC-4685-AB80-6888FAA0B696}"/>
              </a:ext>
              <a:ext uri="{C183D7F6-B498-43B3-948B-1728B52AA6E4}">
                <adec:decorative xmlns=""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LE/TE</a:t>
            </a:r>
            <a:endParaRPr lang="en-US" sz="1200" dirty="0"/>
          </a:p>
        </p:txBody>
      </p:sp>
      <p:sp>
        <p:nvSpPr>
          <p:cNvPr id="13" name="Rectangle 12">
            <a:extLst>
              <a:ext uri="{FF2B5EF4-FFF2-40B4-BE49-F238E27FC236}">
                <a16:creationId xmlns:a16="http://schemas.microsoft.com/office/drawing/2014/main" id="{EEC3D0FF-B59D-47D4-8EEE-5EF3EA7C3CC0}"/>
              </a:ext>
              <a:ext uri="{C183D7F6-B498-43B3-948B-1728B52AA6E4}">
                <adec:decorative xmlns=""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BTO</a:t>
            </a:r>
            <a:endParaRPr lang="en-US" sz="1200" dirty="0"/>
          </a:p>
        </p:txBody>
      </p:sp>
      <p:sp>
        <p:nvSpPr>
          <p:cNvPr id="2" name="Title 1"/>
          <p:cNvSpPr>
            <a:spLocks noGrp="1"/>
          </p:cNvSpPr>
          <p:nvPr>
            <p:ph type="title"/>
          </p:nvPr>
        </p:nvSpPr>
        <p:spPr>
          <a:xfrm>
            <a:off x="580724" y="477023"/>
            <a:ext cx="4703546" cy="772107"/>
          </a:xfrm>
        </p:spPr>
        <p:txBody>
          <a:bodyPr/>
          <a:lstStyle/>
          <a:p>
            <a:r>
              <a:rPr lang="en-US" dirty="0" smtClean="0"/>
              <a:t>9-12 Content Mastery</a:t>
            </a:r>
            <a:endParaRPr lang="en-US" dirty="0"/>
          </a:p>
        </p:txBody>
      </p:sp>
      <p:sp>
        <p:nvSpPr>
          <p:cNvPr id="17" name="Isosceles Triangle 16">
            <a:extLst>
              <a:ext uri="{FF2B5EF4-FFF2-40B4-BE49-F238E27FC236}">
                <a16:creationId xmlns:a16="http://schemas.microsoft.com/office/drawing/2014/main" id="{C1168A37-F12A-42E8-A95E-69747461C003}"/>
              </a:ext>
              <a:ext uri="{C183D7F6-B498-43B3-948B-1728B52AA6E4}">
                <adec:decorative xmlns="" xmlns:adec="http://schemas.microsoft.com/office/drawing/2017/decorative" val="1"/>
              </a:ext>
            </a:extLst>
          </p:cNvPr>
          <p:cNvSpPr/>
          <p:nvPr/>
        </p:nvSpPr>
        <p:spPr>
          <a:xfrm rot="10800000">
            <a:off x="4902070"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Content Placeholder 2"/>
          <p:cNvSpPr>
            <a:spLocks noGrp="1"/>
          </p:cNvSpPr>
          <p:nvPr>
            <p:ph idx="1"/>
          </p:nvPr>
        </p:nvSpPr>
        <p:spPr>
          <a:xfrm>
            <a:off x="829756" y="1629634"/>
            <a:ext cx="10633932" cy="4351338"/>
          </a:xfrm>
        </p:spPr>
        <p:txBody>
          <a:bodyPr>
            <a:normAutofit fontScale="92500" lnSpcReduction="20000"/>
          </a:bodyPr>
          <a:lstStyle/>
          <a:p>
            <a:r>
              <a:rPr lang="en-US" dirty="0"/>
              <a:t>Percent of students scoring at Meets or Exceeds on the </a:t>
            </a:r>
            <a:r>
              <a:rPr lang="en-US" dirty="0" smtClean="0"/>
              <a:t>9</a:t>
            </a:r>
            <a:r>
              <a:rPr lang="en-US" baseline="30000" dirty="0" smtClean="0"/>
              <a:t>th</a:t>
            </a:r>
            <a:r>
              <a:rPr lang="en-US" dirty="0" smtClean="0"/>
              <a:t> </a:t>
            </a:r>
            <a:r>
              <a:rPr lang="en-US" dirty="0"/>
              <a:t>Grade Literature End of Course Test (required participation rate ≥ 95%)</a:t>
            </a:r>
          </a:p>
          <a:p>
            <a:r>
              <a:rPr lang="en-US" dirty="0"/>
              <a:t>Percent of students scoring at Meets or Exceeds on </a:t>
            </a:r>
            <a:r>
              <a:rPr lang="en-US" dirty="0" smtClean="0"/>
              <a:t>the 10</a:t>
            </a:r>
            <a:r>
              <a:rPr lang="en-US" baseline="30000" dirty="0" smtClean="0"/>
              <a:t>th</a:t>
            </a:r>
            <a:r>
              <a:rPr lang="en-US" dirty="0" smtClean="0"/>
              <a:t> Grade </a:t>
            </a:r>
            <a:r>
              <a:rPr lang="en-US" dirty="0"/>
              <a:t>Literature End of Course Test (required participation rate ≥ 95%) </a:t>
            </a:r>
          </a:p>
          <a:p>
            <a:r>
              <a:rPr lang="en-US" dirty="0"/>
              <a:t>Percent of students scoring at Meets or Exceeds on the Mathematics </a:t>
            </a:r>
            <a:r>
              <a:rPr lang="en-US" dirty="0" smtClean="0"/>
              <a:t>I/Algebra I End </a:t>
            </a:r>
            <a:r>
              <a:rPr lang="en-US" dirty="0"/>
              <a:t>of Course Test (required participation rate ≥ 95%)</a:t>
            </a:r>
          </a:p>
          <a:p>
            <a:r>
              <a:rPr lang="en-US" dirty="0"/>
              <a:t>Percent of students scoring at Meets or Exceeds on the Mathematics </a:t>
            </a:r>
            <a:r>
              <a:rPr lang="en-US" dirty="0" smtClean="0"/>
              <a:t>II/Geometry End </a:t>
            </a:r>
            <a:r>
              <a:rPr lang="en-US" dirty="0"/>
              <a:t>of Course Test (required participation rate ≥ 95%) </a:t>
            </a:r>
          </a:p>
          <a:p>
            <a:r>
              <a:rPr lang="en-US" dirty="0"/>
              <a:t>Percent of students scoring at Meets or Exceeds on the Physical Science End of Course Test (required participation rate ≥ 95%) </a:t>
            </a:r>
          </a:p>
          <a:p>
            <a:r>
              <a:rPr lang="en-US" dirty="0"/>
              <a:t>Percent of students scoring at Meets or Exceeds on the Biology End of Course Test (required participation rate ≥ 95%) </a:t>
            </a:r>
          </a:p>
          <a:p>
            <a:r>
              <a:rPr lang="en-US" dirty="0"/>
              <a:t>Percent of students scoring at Meets or Exceeds on </a:t>
            </a:r>
            <a:r>
              <a:rPr lang="en-US" dirty="0" smtClean="0"/>
              <a:t>the </a:t>
            </a:r>
            <a:r>
              <a:rPr lang="en-US" dirty="0"/>
              <a:t>History End of Course Test (required participation rate ≥ 95%) </a:t>
            </a:r>
          </a:p>
          <a:p>
            <a:r>
              <a:rPr lang="en-US" dirty="0"/>
              <a:t>Percent of students scoring at Meets or Exceeds on the </a:t>
            </a:r>
            <a:r>
              <a:rPr lang="en-US" dirty="0" smtClean="0"/>
              <a:t>Humanities </a:t>
            </a:r>
            <a:r>
              <a:rPr lang="en-US" dirty="0"/>
              <a:t>End of Course Test (required participation rate ≥ 95%)</a:t>
            </a:r>
          </a:p>
          <a:p>
            <a:endParaRPr lang="en-US" dirty="0" smtClean="0"/>
          </a:p>
        </p:txBody>
      </p:sp>
    </p:spTree>
    <p:extLst>
      <p:ext uri="{BB962C8B-B14F-4D97-AF65-F5344CB8AC3E}">
        <p14:creationId xmlns:p14="http://schemas.microsoft.com/office/powerpoint/2010/main" val="66227865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934DE9-1653-4F9E-B307-C53A27B2182D}"/>
              </a:ext>
            </a:extLst>
          </p:cNvPr>
          <p:cNvSpPr>
            <a:spLocks noGrp="1"/>
          </p:cNvSpPr>
          <p:nvPr>
            <p:ph type="sldNum" sz="quarter" idx="10"/>
          </p:nvPr>
        </p:nvSpPr>
        <p:spPr>
          <a:noFill/>
        </p:spPr>
        <p:txBody>
          <a:bodyPr/>
          <a:lstStyle/>
          <a:p>
            <a:r>
              <a:rPr lang="en-US" smtClean="0"/>
              <a:t>PAGE </a:t>
            </a:r>
            <a:fld id="{4A9B5881-4007-4345-955A-79C2656F0C49}" type="slidenum">
              <a:rPr lang="en-US" smtClean="0"/>
              <a:pPr/>
              <a:t>16</a:t>
            </a:fld>
            <a:endParaRPr lang="en-US" dirty="0"/>
          </a:p>
        </p:txBody>
      </p:sp>
      <p:sp>
        <p:nvSpPr>
          <p:cNvPr id="8" name="Rectangle 7">
            <a:extLst>
              <a:ext uri="{FF2B5EF4-FFF2-40B4-BE49-F238E27FC236}">
                <a16:creationId xmlns:a16="http://schemas.microsoft.com/office/drawing/2014/main" id="{5FE2B34C-7760-453F-8A81-50335F1BD6C4}"/>
              </a:ext>
              <a:ext uri="{C183D7F6-B498-43B3-948B-1728B52AA6E4}">
                <adec:decorative xmlns="" xmlns:adec="http://schemas.microsoft.com/office/drawing/2017/decorative" val="1"/>
              </a:ext>
            </a:extLst>
          </p:cNvPr>
          <p:cNvSpPr/>
          <p:nvPr/>
        </p:nvSpPr>
        <p:spPr>
          <a:xfrm>
            <a:off x="1145309" y="6557847"/>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School Climate</a:t>
            </a:r>
            <a:endParaRPr lang="en-US" sz="1200" dirty="0"/>
          </a:p>
        </p:txBody>
      </p:sp>
      <p:sp>
        <p:nvSpPr>
          <p:cNvPr id="9" name="Rectangle 8">
            <a:extLst>
              <a:ext uri="{FF2B5EF4-FFF2-40B4-BE49-F238E27FC236}">
                <a16:creationId xmlns:a16="http://schemas.microsoft.com/office/drawing/2014/main" id="{8BED1379-2C64-4902-A414-90051165C903}"/>
              </a:ext>
              <a:ext uri="{C183D7F6-B498-43B3-948B-1728B52AA6E4}">
                <adec:decorative xmlns="" xmlns:adec="http://schemas.microsoft.com/office/drawing/2017/decorative" val="1"/>
              </a:ext>
            </a:extLst>
          </p:cNvPr>
          <p:cNvSpPr/>
          <p:nvPr/>
        </p:nvSpPr>
        <p:spPr>
          <a:xfrm>
            <a:off x="3697432" y="6361476"/>
            <a:ext cx="2552123"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CCRI</a:t>
            </a:r>
            <a:endParaRPr lang="en-US" sz="1200" dirty="0"/>
          </a:p>
        </p:txBody>
      </p:sp>
      <p:sp>
        <p:nvSpPr>
          <p:cNvPr id="11" name="Rectangle 10">
            <a:extLst>
              <a:ext uri="{FF2B5EF4-FFF2-40B4-BE49-F238E27FC236}">
                <a16:creationId xmlns:a16="http://schemas.microsoft.com/office/drawing/2014/main" id="{774383B4-AACC-4685-AB80-6888FAA0B696}"/>
              </a:ext>
              <a:ext uri="{C183D7F6-B498-43B3-948B-1728B52AA6E4}">
                <adec:decorative xmlns=""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LE/TE</a:t>
            </a:r>
            <a:endParaRPr lang="en-US" sz="1200" dirty="0"/>
          </a:p>
        </p:txBody>
      </p:sp>
      <p:sp>
        <p:nvSpPr>
          <p:cNvPr id="13" name="Rectangle 12">
            <a:extLst>
              <a:ext uri="{FF2B5EF4-FFF2-40B4-BE49-F238E27FC236}">
                <a16:creationId xmlns:a16="http://schemas.microsoft.com/office/drawing/2014/main" id="{EEC3D0FF-B59D-47D4-8EEE-5EF3EA7C3CC0}"/>
              </a:ext>
              <a:ext uri="{C183D7F6-B498-43B3-948B-1728B52AA6E4}">
                <adec:decorative xmlns=""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BTO</a:t>
            </a:r>
            <a:endParaRPr lang="en-US" sz="1200" dirty="0"/>
          </a:p>
        </p:txBody>
      </p:sp>
      <p:sp>
        <p:nvSpPr>
          <p:cNvPr id="2" name="Title 1"/>
          <p:cNvSpPr>
            <a:spLocks noGrp="1"/>
          </p:cNvSpPr>
          <p:nvPr>
            <p:ph type="title"/>
          </p:nvPr>
        </p:nvSpPr>
        <p:spPr>
          <a:xfrm>
            <a:off x="580724" y="477023"/>
            <a:ext cx="4703546" cy="772107"/>
          </a:xfrm>
        </p:spPr>
        <p:txBody>
          <a:bodyPr/>
          <a:lstStyle/>
          <a:p>
            <a:r>
              <a:rPr lang="en-US" dirty="0"/>
              <a:t>K</a:t>
            </a:r>
            <a:r>
              <a:rPr lang="en-US" dirty="0" smtClean="0"/>
              <a:t>-8 Content Mastery</a:t>
            </a:r>
            <a:endParaRPr lang="en-US" dirty="0"/>
          </a:p>
        </p:txBody>
      </p:sp>
      <p:sp>
        <p:nvSpPr>
          <p:cNvPr id="17" name="Isosceles Triangle 16">
            <a:extLst>
              <a:ext uri="{FF2B5EF4-FFF2-40B4-BE49-F238E27FC236}">
                <a16:creationId xmlns:a16="http://schemas.microsoft.com/office/drawing/2014/main" id="{C1168A37-F12A-42E8-A95E-69747461C003}"/>
              </a:ext>
              <a:ext uri="{C183D7F6-B498-43B3-948B-1728B52AA6E4}">
                <adec:decorative xmlns="" xmlns:adec="http://schemas.microsoft.com/office/drawing/2017/decorative" val="1"/>
              </a:ext>
            </a:extLst>
          </p:cNvPr>
          <p:cNvSpPr/>
          <p:nvPr/>
        </p:nvSpPr>
        <p:spPr>
          <a:xfrm rot="10800000">
            <a:off x="4902070"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Content Placeholder 2"/>
          <p:cNvSpPr>
            <a:spLocks noGrp="1"/>
          </p:cNvSpPr>
          <p:nvPr>
            <p:ph idx="1"/>
          </p:nvPr>
        </p:nvSpPr>
        <p:spPr>
          <a:xfrm>
            <a:off x="829756" y="1629634"/>
            <a:ext cx="10633932" cy="4351338"/>
          </a:xfrm>
        </p:spPr>
        <p:txBody>
          <a:bodyPr>
            <a:normAutofit/>
          </a:bodyPr>
          <a:lstStyle/>
          <a:p>
            <a:r>
              <a:rPr lang="en-US" dirty="0"/>
              <a:t>Percent of students scoring at Meets or Exceeds in ELA (required participation rate ≥ 95%)</a:t>
            </a:r>
          </a:p>
          <a:p>
            <a:r>
              <a:rPr lang="en-US" dirty="0"/>
              <a:t>Percent of students scoring at Meets or Exceeds in </a:t>
            </a:r>
            <a:r>
              <a:rPr lang="en-US" dirty="0" smtClean="0"/>
              <a:t>Reading </a:t>
            </a:r>
            <a:r>
              <a:rPr lang="en-US" dirty="0"/>
              <a:t>(required participation rate ≥ 95%)</a:t>
            </a:r>
          </a:p>
          <a:p>
            <a:r>
              <a:rPr lang="en-US" dirty="0"/>
              <a:t>Percent of students scoring at Meets or Exceeds in </a:t>
            </a:r>
            <a:r>
              <a:rPr lang="en-US" dirty="0" smtClean="0"/>
              <a:t>Mathematics </a:t>
            </a:r>
            <a:r>
              <a:rPr lang="en-US" dirty="0"/>
              <a:t>(required participation rate ≥ 95%)</a:t>
            </a:r>
          </a:p>
          <a:p>
            <a:r>
              <a:rPr lang="en-US" dirty="0"/>
              <a:t>Percent of students scoring at Meets or Exceeds in </a:t>
            </a:r>
            <a:r>
              <a:rPr lang="en-US" dirty="0" smtClean="0"/>
              <a:t>Science </a:t>
            </a:r>
            <a:r>
              <a:rPr lang="en-US" dirty="0"/>
              <a:t>(required participation rate ≥ 95%)</a:t>
            </a:r>
          </a:p>
          <a:p>
            <a:r>
              <a:rPr lang="en-US" dirty="0"/>
              <a:t>Percent of students scoring at Meets or Exceeds in </a:t>
            </a:r>
            <a:r>
              <a:rPr lang="en-US" dirty="0" smtClean="0"/>
              <a:t>Social </a:t>
            </a:r>
            <a:r>
              <a:rPr lang="en-US" dirty="0"/>
              <a:t>studies (required participation rate ≥ 95</a:t>
            </a:r>
            <a:r>
              <a:rPr lang="en-US" dirty="0" smtClean="0"/>
              <a:t>%)</a:t>
            </a:r>
            <a:endParaRPr lang="en-US" dirty="0"/>
          </a:p>
        </p:txBody>
      </p:sp>
    </p:spTree>
    <p:extLst>
      <p:ext uri="{BB962C8B-B14F-4D97-AF65-F5344CB8AC3E}">
        <p14:creationId xmlns:p14="http://schemas.microsoft.com/office/powerpoint/2010/main" val="66680558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934DE9-1653-4F9E-B307-C53A27B2182D}"/>
              </a:ext>
            </a:extLst>
          </p:cNvPr>
          <p:cNvSpPr>
            <a:spLocks noGrp="1"/>
          </p:cNvSpPr>
          <p:nvPr>
            <p:ph type="sldNum" sz="quarter" idx="10"/>
          </p:nvPr>
        </p:nvSpPr>
        <p:spPr>
          <a:noFill/>
        </p:spPr>
        <p:txBody>
          <a:bodyPr/>
          <a:lstStyle/>
          <a:p>
            <a:r>
              <a:rPr lang="en-US" smtClean="0"/>
              <a:t>PAGE </a:t>
            </a:r>
            <a:fld id="{4A9B5881-4007-4345-955A-79C2656F0C49}" type="slidenum">
              <a:rPr lang="en-US" smtClean="0"/>
              <a:pPr/>
              <a:t>17</a:t>
            </a:fld>
            <a:endParaRPr lang="en-US" dirty="0"/>
          </a:p>
        </p:txBody>
      </p:sp>
      <p:sp>
        <p:nvSpPr>
          <p:cNvPr id="8" name="Rectangle 7">
            <a:extLst>
              <a:ext uri="{FF2B5EF4-FFF2-40B4-BE49-F238E27FC236}">
                <a16:creationId xmlns:a16="http://schemas.microsoft.com/office/drawing/2014/main" id="{5FE2B34C-7760-453F-8A81-50335F1BD6C4}"/>
              </a:ext>
              <a:ext uri="{C183D7F6-B498-43B3-948B-1728B52AA6E4}">
                <adec:decorative xmlns="" xmlns:adec="http://schemas.microsoft.com/office/drawing/2017/decorative" val="1"/>
              </a:ext>
            </a:extLst>
          </p:cNvPr>
          <p:cNvSpPr/>
          <p:nvPr/>
        </p:nvSpPr>
        <p:spPr>
          <a:xfrm>
            <a:off x="1145309" y="6557847"/>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School Climate</a:t>
            </a:r>
            <a:endParaRPr lang="en-US" sz="1200" dirty="0"/>
          </a:p>
        </p:txBody>
      </p:sp>
      <p:sp>
        <p:nvSpPr>
          <p:cNvPr id="9" name="Rectangle 8">
            <a:extLst>
              <a:ext uri="{FF2B5EF4-FFF2-40B4-BE49-F238E27FC236}">
                <a16:creationId xmlns:a16="http://schemas.microsoft.com/office/drawing/2014/main" id="{8BED1379-2C64-4902-A414-90051165C903}"/>
              </a:ext>
              <a:ext uri="{C183D7F6-B498-43B3-948B-1728B52AA6E4}">
                <adec:decorative xmlns="" xmlns:adec="http://schemas.microsoft.com/office/drawing/2017/decorative" val="1"/>
              </a:ext>
            </a:extLst>
          </p:cNvPr>
          <p:cNvSpPr/>
          <p:nvPr/>
        </p:nvSpPr>
        <p:spPr>
          <a:xfrm>
            <a:off x="3697432" y="6361476"/>
            <a:ext cx="2552123"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CCRI</a:t>
            </a:r>
            <a:endParaRPr lang="en-US" sz="1200" dirty="0"/>
          </a:p>
        </p:txBody>
      </p:sp>
      <p:sp>
        <p:nvSpPr>
          <p:cNvPr id="11" name="Rectangle 10">
            <a:extLst>
              <a:ext uri="{FF2B5EF4-FFF2-40B4-BE49-F238E27FC236}">
                <a16:creationId xmlns:a16="http://schemas.microsoft.com/office/drawing/2014/main" id="{774383B4-AACC-4685-AB80-6888FAA0B696}"/>
              </a:ext>
              <a:ext uri="{C183D7F6-B498-43B3-948B-1728B52AA6E4}">
                <adec:decorative xmlns=""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LE/TE</a:t>
            </a:r>
            <a:endParaRPr lang="en-US" sz="1200" dirty="0"/>
          </a:p>
        </p:txBody>
      </p:sp>
      <p:sp>
        <p:nvSpPr>
          <p:cNvPr id="13" name="Rectangle 12">
            <a:extLst>
              <a:ext uri="{FF2B5EF4-FFF2-40B4-BE49-F238E27FC236}">
                <a16:creationId xmlns:a16="http://schemas.microsoft.com/office/drawing/2014/main" id="{EEC3D0FF-B59D-47D4-8EEE-5EF3EA7C3CC0}"/>
              </a:ext>
              <a:ext uri="{C183D7F6-B498-43B3-948B-1728B52AA6E4}">
                <adec:decorative xmlns=""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BTO</a:t>
            </a:r>
            <a:endParaRPr lang="en-US" sz="1200" dirty="0"/>
          </a:p>
        </p:txBody>
      </p:sp>
      <p:sp>
        <p:nvSpPr>
          <p:cNvPr id="2" name="Title 1"/>
          <p:cNvSpPr>
            <a:spLocks noGrp="1"/>
          </p:cNvSpPr>
          <p:nvPr>
            <p:ph type="title"/>
          </p:nvPr>
        </p:nvSpPr>
        <p:spPr>
          <a:xfrm>
            <a:off x="580723" y="477023"/>
            <a:ext cx="7793256" cy="772107"/>
          </a:xfrm>
        </p:spPr>
        <p:txBody>
          <a:bodyPr/>
          <a:lstStyle/>
          <a:p>
            <a:r>
              <a:rPr lang="en-US" dirty="0" smtClean="0"/>
              <a:t>Content Mastery Ratings and Rubrics </a:t>
            </a:r>
            <a:endParaRPr lang="en-US" dirty="0"/>
          </a:p>
        </p:txBody>
      </p:sp>
      <p:sp>
        <p:nvSpPr>
          <p:cNvPr id="17" name="Isosceles Triangle 16">
            <a:extLst>
              <a:ext uri="{FF2B5EF4-FFF2-40B4-BE49-F238E27FC236}">
                <a16:creationId xmlns:a16="http://schemas.microsoft.com/office/drawing/2014/main" id="{C1168A37-F12A-42E8-A95E-69747461C003}"/>
              </a:ext>
              <a:ext uri="{C183D7F6-B498-43B3-948B-1728B52AA6E4}">
                <adec:decorative xmlns="" xmlns:adec="http://schemas.microsoft.com/office/drawing/2017/decorative" val="1"/>
              </a:ext>
            </a:extLst>
          </p:cNvPr>
          <p:cNvSpPr/>
          <p:nvPr/>
        </p:nvSpPr>
        <p:spPr>
          <a:xfrm rot="10800000">
            <a:off x="4902070"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Content Placeholder 2"/>
          <p:cNvSpPr>
            <a:spLocks noGrp="1"/>
          </p:cNvSpPr>
          <p:nvPr>
            <p:ph idx="1"/>
          </p:nvPr>
        </p:nvSpPr>
        <p:spPr>
          <a:xfrm>
            <a:off x="829756" y="1629634"/>
            <a:ext cx="10633932" cy="4351338"/>
          </a:xfrm>
        </p:spPr>
        <p:txBody>
          <a:bodyPr>
            <a:normAutofit/>
          </a:bodyPr>
          <a:lstStyle/>
          <a:p>
            <a:r>
              <a:rPr lang="en-US" dirty="0"/>
              <a:t>Students achieving the Developing Learners level will earn 0.5 (one-half) point.</a:t>
            </a:r>
          </a:p>
          <a:p>
            <a:r>
              <a:rPr lang="en-US" dirty="0"/>
              <a:t>Students achieving the Proficient Learners level will earn 1.0 (one) point.</a:t>
            </a:r>
          </a:p>
          <a:p>
            <a:r>
              <a:rPr lang="en-US" dirty="0"/>
              <a:t>Students achieving the Distinguished Learners level will earn 1.5 (one and one-half) points</a:t>
            </a:r>
            <a:r>
              <a:rPr lang="en-US" dirty="0" smtClean="0"/>
              <a:t>.</a:t>
            </a:r>
          </a:p>
          <a:p>
            <a:r>
              <a:rPr lang="en-US" dirty="0"/>
              <a:t>Grade Conversion Score Ranges</a:t>
            </a:r>
          </a:p>
          <a:p>
            <a:pPr lvl="1"/>
            <a:r>
              <a:rPr lang="en-US" dirty="0"/>
              <a:t>Beginning Learner: </a:t>
            </a:r>
            <a:r>
              <a:rPr lang="en-US" dirty="0" smtClean="0"/>
              <a:t>0-67</a:t>
            </a:r>
            <a:endParaRPr lang="en-US" dirty="0"/>
          </a:p>
          <a:p>
            <a:pPr lvl="1"/>
            <a:r>
              <a:rPr lang="en-US" dirty="0"/>
              <a:t>Developing Learner: </a:t>
            </a:r>
            <a:r>
              <a:rPr lang="en-US" dirty="0" smtClean="0"/>
              <a:t>68-79</a:t>
            </a:r>
            <a:endParaRPr lang="en-US" dirty="0"/>
          </a:p>
          <a:p>
            <a:pPr lvl="1"/>
            <a:r>
              <a:rPr lang="en-US" dirty="0"/>
              <a:t>Proficient Learner: </a:t>
            </a:r>
            <a:r>
              <a:rPr lang="en-US" dirty="0" smtClean="0"/>
              <a:t>80-91</a:t>
            </a:r>
            <a:endParaRPr lang="en-US" dirty="0"/>
          </a:p>
          <a:p>
            <a:pPr lvl="1"/>
            <a:r>
              <a:rPr lang="en-US" dirty="0"/>
              <a:t>Distinguished Learner: </a:t>
            </a:r>
            <a:r>
              <a:rPr lang="en-US" dirty="0" smtClean="0"/>
              <a:t>92-100</a:t>
            </a:r>
            <a:endParaRPr lang="en-US" dirty="0"/>
          </a:p>
          <a:p>
            <a:endParaRPr lang="en-US" b="1" dirty="0"/>
          </a:p>
        </p:txBody>
      </p:sp>
    </p:spTree>
    <p:extLst>
      <p:ext uri="{BB962C8B-B14F-4D97-AF65-F5344CB8AC3E}">
        <p14:creationId xmlns:p14="http://schemas.microsoft.com/office/powerpoint/2010/main" val="361105564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934DE9-1653-4F9E-B307-C53A27B2182D}"/>
              </a:ext>
            </a:extLst>
          </p:cNvPr>
          <p:cNvSpPr>
            <a:spLocks noGrp="1"/>
          </p:cNvSpPr>
          <p:nvPr>
            <p:ph type="sldNum" sz="quarter" idx="10"/>
          </p:nvPr>
        </p:nvSpPr>
        <p:spPr>
          <a:noFill/>
        </p:spPr>
        <p:txBody>
          <a:bodyPr/>
          <a:lstStyle/>
          <a:p>
            <a:r>
              <a:rPr lang="en-US" smtClean="0"/>
              <a:t>PAGE </a:t>
            </a:r>
            <a:fld id="{4A9B5881-4007-4345-955A-79C2656F0C49}" type="slidenum">
              <a:rPr lang="en-US" smtClean="0"/>
              <a:pPr/>
              <a:t>18</a:t>
            </a:fld>
            <a:endParaRPr lang="en-US" dirty="0"/>
          </a:p>
        </p:txBody>
      </p:sp>
      <p:sp>
        <p:nvSpPr>
          <p:cNvPr id="8" name="Rectangle 7">
            <a:extLst>
              <a:ext uri="{FF2B5EF4-FFF2-40B4-BE49-F238E27FC236}">
                <a16:creationId xmlns:a16="http://schemas.microsoft.com/office/drawing/2014/main" id="{5FE2B34C-7760-453F-8A81-50335F1BD6C4}"/>
              </a:ext>
              <a:ext uri="{C183D7F6-B498-43B3-948B-1728B52AA6E4}">
                <adec:decorative xmlns="" xmlns:adec="http://schemas.microsoft.com/office/drawing/2017/decorative" val="1"/>
              </a:ext>
            </a:extLst>
          </p:cNvPr>
          <p:cNvSpPr/>
          <p:nvPr/>
        </p:nvSpPr>
        <p:spPr>
          <a:xfrm>
            <a:off x="1145309" y="6557847"/>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School Climate</a:t>
            </a:r>
            <a:endParaRPr lang="en-US" sz="1200" dirty="0"/>
          </a:p>
        </p:txBody>
      </p:sp>
      <p:sp>
        <p:nvSpPr>
          <p:cNvPr id="9" name="Rectangle 8">
            <a:extLst>
              <a:ext uri="{FF2B5EF4-FFF2-40B4-BE49-F238E27FC236}">
                <a16:creationId xmlns:a16="http://schemas.microsoft.com/office/drawing/2014/main" id="{8BED1379-2C64-4902-A414-90051165C903}"/>
              </a:ext>
              <a:ext uri="{C183D7F6-B498-43B3-948B-1728B52AA6E4}">
                <adec:decorative xmlns="" xmlns:adec="http://schemas.microsoft.com/office/drawing/2017/decorative" val="1"/>
              </a:ext>
            </a:extLst>
          </p:cNvPr>
          <p:cNvSpPr/>
          <p:nvPr/>
        </p:nvSpPr>
        <p:spPr>
          <a:xfrm>
            <a:off x="3697432" y="6361476"/>
            <a:ext cx="2552123"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CCRI</a:t>
            </a:r>
            <a:endParaRPr lang="en-US" sz="1200" dirty="0"/>
          </a:p>
        </p:txBody>
      </p:sp>
      <p:sp>
        <p:nvSpPr>
          <p:cNvPr id="11" name="Rectangle 10">
            <a:extLst>
              <a:ext uri="{FF2B5EF4-FFF2-40B4-BE49-F238E27FC236}">
                <a16:creationId xmlns:a16="http://schemas.microsoft.com/office/drawing/2014/main" id="{774383B4-AACC-4685-AB80-6888FAA0B696}"/>
              </a:ext>
              <a:ext uri="{C183D7F6-B498-43B3-948B-1728B52AA6E4}">
                <adec:decorative xmlns=""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LE/TE</a:t>
            </a:r>
            <a:endParaRPr lang="en-US" sz="1200" dirty="0"/>
          </a:p>
        </p:txBody>
      </p:sp>
      <p:sp>
        <p:nvSpPr>
          <p:cNvPr id="13" name="Rectangle 12">
            <a:extLst>
              <a:ext uri="{FF2B5EF4-FFF2-40B4-BE49-F238E27FC236}">
                <a16:creationId xmlns:a16="http://schemas.microsoft.com/office/drawing/2014/main" id="{EEC3D0FF-B59D-47D4-8EEE-5EF3EA7C3CC0}"/>
              </a:ext>
              <a:ext uri="{C183D7F6-B498-43B3-948B-1728B52AA6E4}">
                <adec:decorative xmlns=""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BTO</a:t>
            </a:r>
            <a:endParaRPr lang="en-US" sz="1200" dirty="0"/>
          </a:p>
        </p:txBody>
      </p:sp>
      <p:sp>
        <p:nvSpPr>
          <p:cNvPr id="2" name="Title 1"/>
          <p:cNvSpPr>
            <a:spLocks noGrp="1"/>
          </p:cNvSpPr>
          <p:nvPr>
            <p:ph type="title"/>
          </p:nvPr>
        </p:nvSpPr>
        <p:spPr>
          <a:xfrm>
            <a:off x="580723" y="477023"/>
            <a:ext cx="4212658" cy="772107"/>
          </a:xfrm>
        </p:spPr>
        <p:txBody>
          <a:bodyPr/>
          <a:lstStyle/>
          <a:p>
            <a:r>
              <a:rPr lang="en-US" dirty="0" smtClean="0"/>
              <a:t>Achievement Levels</a:t>
            </a:r>
            <a:endParaRPr lang="en-US" dirty="0"/>
          </a:p>
        </p:txBody>
      </p:sp>
      <p:sp>
        <p:nvSpPr>
          <p:cNvPr id="17" name="Isosceles Triangle 16">
            <a:extLst>
              <a:ext uri="{FF2B5EF4-FFF2-40B4-BE49-F238E27FC236}">
                <a16:creationId xmlns:a16="http://schemas.microsoft.com/office/drawing/2014/main" id="{C1168A37-F12A-42E8-A95E-69747461C003}"/>
              </a:ext>
              <a:ext uri="{C183D7F6-B498-43B3-948B-1728B52AA6E4}">
                <adec:decorative xmlns="" xmlns:adec="http://schemas.microsoft.com/office/drawing/2017/decorative" val="1"/>
              </a:ext>
            </a:extLst>
          </p:cNvPr>
          <p:cNvSpPr/>
          <p:nvPr/>
        </p:nvSpPr>
        <p:spPr>
          <a:xfrm rot="10800000">
            <a:off x="4902070"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Content Placeholder 2"/>
          <p:cNvSpPr>
            <a:spLocks noGrp="1"/>
          </p:cNvSpPr>
          <p:nvPr>
            <p:ph idx="1"/>
          </p:nvPr>
        </p:nvSpPr>
        <p:spPr>
          <a:xfrm>
            <a:off x="829756" y="1629634"/>
            <a:ext cx="10633932" cy="4351338"/>
          </a:xfrm>
        </p:spPr>
        <p:txBody>
          <a:bodyPr>
            <a:normAutofit/>
          </a:bodyPr>
          <a:lstStyle/>
          <a:p>
            <a:r>
              <a:rPr lang="en-US" dirty="0"/>
              <a:t>Beginning Learners do not yet demonstrate proficiency in the knowledge and skills necessary at this grade level/course of </a:t>
            </a:r>
            <a:r>
              <a:rPr lang="en-US" dirty="0" smtClean="0"/>
              <a:t>learning.  </a:t>
            </a:r>
            <a:r>
              <a:rPr lang="en-US" dirty="0"/>
              <a:t>The students need substantial academic support to be prepared for the next grade level or course and to be on track for college and career readiness.</a:t>
            </a:r>
          </a:p>
          <a:p>
            <a:r>
              <a:rPr lang="en-US" dirty="0"/>
              <a:t>Developing Learners demonstrate partial proficiency in the knowledge and skills necessary at this grade level/course of </a:t>
            </a:r>
            <a:r>
              <a:rPr lang="en-US" dirty="0" smtClean="0"/>
              <a:t>learning.  </a:t>
            </a:r>
            <a:r>
              <a:rPr lang="en-US" dirty="0"/>
              <a:t>The students need additional academic support to ensure success in the next grade level or course and to be on track for college and career readiness.</a:t>
            </a:r>
          </a:p>
          <a:p>
            <a:r>
              <a:rPr lang="en-US" dirty="0"/>
              <a:t>Proficient Learners demonstrate proficiency in the knowledge and skills necessary at this grade level/course of </a:t>
            </a:r>
            <a:r>
              <a:rPr lang="en-US" dirty="0" smtClean="0"/>
              <a:t>learning. </a:t>
            </a:r>
            <a:r>
              <a:rPr lang="en-US" dirty="0"/>
              <a:t>The students are prepared for the next grade level or course and are on track for college and career readiness.</a:t>
            </a:r>
          </a:p>
          <a:p>
            <a:r>
              <a:rPr lang="en-US" dirty="0"/>
              <a:t>Distinguished Learners demonstrate advanced proficiency in the knowledge and skills necessary at this grade level/course of </a:t>
            </a:r>
            <a:r>
              <a:rPr lang="en-US" dirty="0" smtClean="0"/>
              <a:t>learning. </a:t>
            </a:r>
            <a:r>
              <a:rPr lang="en-US" dirty="0"/>
              <a:t>The students are well prepared for the next grade level or course and are well prepared for college and career readiness</a:t>
            </a:r>
            <a:r>
              <a:rPr lang="en-US" dirty="0" smtClean="0"/>
              <a:t>.</a:t>
            </a:r>
            <a:endParaRPr lang="en-US" dirty="0"/>
          </a:p>
        </p:txBody>
      </p:sp>
    </p:spTree>
    <p:extLst>
      <p:ext uri="{BB962C8B-B14F-4D97-AF65-F5344CB8AC3E}">
        <p14:creationId xmlns:p14="http://schemas.microsoft.com/office/powerpoint/2010/main" val="366598591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934DE9-1653-4F9E-B307-C53A27B2182D}"/>
              </a:ext>
            </a:extLst>
          </p:cNvPr>
          <p:cNvSpPr>
            <a:spLocks noGrp="1"/>
          </p:cNvSpPr>
          <p:nvPr>
            <p:ph type="sldNum" sz="quarter" idx="10"/>
          </p:nvPr>
        </p:nvSpPr>
        <p:spPr>
          <a:noFill/>
        </p:spPr>
        <p:txBody>
          <a:bodyPr/>
          <a:lstStyle/>
          <a:p>
            <a:r>
              <a:rPr lang="en-US" smtClean="0"/>
              <a:t>PAGE </a:t>
            </a:r>
            <a:fld id="{4A9B5881-4007-4345-955A-79C2656F0C49}" type="slidenum">
              <a:rPr lang="en-US" smtClean="0"/>
              <a:pPr/>
              <a:t>19</a:t>
            </a:fld>
            <a:endParaRPr lang="en-US" dirty="0"/>
          </a:p>
        </p:txBody>
      </p:sp>
      <p:sp>
        <p:nvSpPr>
          <p:cNvPr id="8" name="Rectangle 7">
            <a:extLst>
              <a:ext uri="{FF2B5EF4-FFF2-40B4-BE49-F238E27FC236}">
                <a16:creationId xmlns:a16="http://schemas.microsoft.com/office/drawing/2014/main" id="{5FE2B34C-7760-453F-8A81-50335F1BD6C4}"/>
              </a:ext>
              <a:ext uri="{C183D7F6-B498-43B3-948B-1728B52AA6E4}">
                <adec:decorative xmlns="" xmlns:adec="http://schemas.microsoft.com/office/drawing/2017/decorative" val="1"/>
              </a:ext>
            </a:extLst>
          </p:cNvPr>
          <p:cNvSpPr/>
          <p:nvPr/>
        </p:nvSpPr>
        <p:spPr>
          <a:xfrm>
            <a:off x="1145309" y="6557847"/>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School Climate</a:t>
            </a:r>
            <a:endParaRPr lang="en-US" sz="1200" dirty="0"/>
          </a:p>
        </p:txBody>
      </p:sp>
      <p:sp>
        <p:nvSpPr>
          <p:cNvPr id="9" name="Rectangle 8">
            <a:extLst>
              <a:ext uri="{FF2B5EF4-FFF2-40B4-BE49-F238E27FC236}">
                <a16:creationId xmlns:a16="http://schemas.microsoft.com/office/drawing/2014/main" id="{8BED1379-2C64-4902-A414-90051165C903}"/>
              </a:ext>
              <a:ext uri="{C183D7F6-B498-43B3-948B-1728B52AA6E4}">
                <adec:decorative xmlns="" xmlns:adec="http://schemas.microsoft.com/office/drawing/2017/decorative" val="1"/>
              </a:ext>
            </a:extLst>
          </p:cNvPr>
          <p:cNvSpPr/>
          <p:nvPr/>
        </p:nvSpPr>
        <p:spPr>
          <a:xfrm>
            <a:off x="3697432" y="6361476"/>
            <a:ext cx="2552123"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CCRI</a:t>
            </a:r>
            <a:endParaRPr lang="en-US" sz="1200" dirty="0"/>
          </a:p>
        </p:txBody>
      </p:sp>
      <p:sp>
        <p:nvSpPr>
          <p:cNvPr id="11" name="Rectangle 10">
            <a:extLst>
              <a:ext uri="{FF2B5EF4-FFF2-40B4-BE49-F238E27FC236}">
                <a16:creationId xmlns:a16="http://schemas.microsoft.com/office/drawing/2014/main" id="{774383B4-AACC-4685-AB80-6888FAA0B696}"/>
              </a:ext>
              <a:ext uri="{C183D7F6-B498-43B3-948B-1728B52AA6E4}">
                <adec:decorative xmlns=""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LE/TE</a:t>
            </a:r>
            <a:endParaRPr lang="en-US" sz="1200" dirty="0"/>
          </a:p>
        </p:txBody>
      </p:sp>
      <p:sp>
        <p:nvSpPr>
          <p:cNvPr id="13" name="Rectangle 12">
            <a:extLst>
              <a:ext uri="{FF2B5EF4-FFF2-40B4-BE49-F238E27FC236}">
                <a16:creationId xmlns:a16="http://schemas.microsoft.com/office/drawing/2014/main" id="{EEC3D0FF-B59D-47D4-8EEE-5EF3EA7C3CC0}"/>
              </a:ext>
              <a:ext uri="{C183D7F6-B498-43B3-948B-1728B52AA6E4}">
                <adec:decorative xmlns=""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BTO</a:t>
            </a:r>
            <a:endParaRPr lang="en-US" sz="1200" dirty="0"/>
          </a:p>
        </p:txBody>
      </p:sp>
      <p:sp>
        <p:nvSpPr>
          <p:cNvPr id="2" name="Title 1"/>
          <p:cNvSpPr>
            <a:spLocks noGrp="1"/>
          </p:cNvSpPr>
          <p:nvPr>
            <p:ph type="title"/>
          </p:nvPr>
        </p:nvSpPr>
        <p:spPr>
          <a:xfrm>
            <a:off x="580723" y="140138"/>
            <a:ext cx="3991277" cy="772107"/>
          </a:xfrm>
        </p:spPr>
        <p:txBody>
          <a:bodyPr/>
          <a:lstStyle/>
          <a:p>
            <a:r>
              <a:rPr lang="en-US" dirty="0" smtClean="0"/>
              <a:t>Sample ELA Rubric</a:t>
            </a:r>
            <a:endParaRPr lang="en-US" dirty="0"/>
          </a:p>
        </p:txBody>
      </p:sp>
      <p:sp>
        <p:nvSpPr>
          <p:cNvPr id="17" name="Isosceles Triangle 16">
            <a:extLst>
              <a:ext uri="{FF2B5EF4-FFF2-40B4-BE49-F238E27FC236}">
                <a16:creationId xmlns:a16="http://schemas.microsoft.com/office/drawing/2014/main" id="{C1168A37-F12A-42E8-A95E-69747461C003}"/>
              </a:ext>
              <a:ext uri="{C183D7F6-B498-43B3-948B-1728B52AA6E4}">
                <adec:decorative xmlns="" xmlns:adec="http://schemas.microsoft.com/office/drawing/2017/decorative" val="1"/>
              </a:ext>
            </a:extLst>
          </p:cNvPr>
          <p:cNvSpPr/>
          <p:nvPr/>
        </p:nvSpPr>
        <p:spPr>
          <a:xfrm rot="10800000">
            <a:off x="4902070"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0" name="Content Placeholder 4"/>
          <p:cNvGraphicFramePr>
            <a:graphicFrameLocks noGrp="1"/>
          </p:cNvGraphicFramePr>
          <p:nvPr>
            <p:ph idx="1"/>
            <p:extLst>
              <p:ext uri="{D42A27DB-BD31-4B8C-83A1-F6EECF244321}">
                <p14:modId xmlns:p14="http://schemas.microsoft.com/office/powerpoint/2010/main" val="2790312603"/>
              </p:ext>
            </p:extLst>
          </p:nvPr>
        </p:nvGraphicFramePr>
        <p:xfrm>
          <a:off x="926431" y="1002156"/>
          <a:ext cx="10556507" cy="5169146"/>
        </p:xfrm>
        <a:graphic>
          <a:graphicData uri="http://schemas.openxmlformats.org/drawingml/2006/table">
            <a:tbl>
              <a:tblPr firstRow="1" firstCol="1" bandRow="1">
                <a:tableStyleId>{5C22544A-7EE6-4342-B048-85BDC9FD1C3A}</a:tableStyleId>
              </a:tblPr>
              <a:tblGrid>
                <a:gridCol w="738955">
                  <a:extLst>
                    <a:ext uri="{9D8B030D-6E8A-4147-A177-3AD203B41FA5}">
                      <a16:colId xmlns:a16="http://schemas.microsoft.com/office/drawing/2014/main" val="20000"/>
                    </a:ext>
                  </a:extLst>
                </a:gridCol>
                <a:gridCol w="810741">
                  <a:extLst>
                    <a:ext uri="{9D8B030D-6E8A-4147-A177-3AD203B41FA5}">
                      <a16:colId xmlns:a16="http://schemas.microsoft.com/office/drawing/2014/main" val="20001"/>
                    </a:ext>
                  </a:extLst>
                </a:gridCol>
                <a:gridCol w="2263315">
                  <a:extLst>
                    <a:ext uri="{9D8B030D-6E8A-4147-A177-3AD203B41FA5}">
                      <a16:colId xmlns:a16="http://schemas.microsoft.com/office/drawing/2014/main" val="20002"/>
                    </a:ext>
                  </a:extLst>
                </a:gridCol>
                <a:gridCol w="2265426">
                  <a:extLst>
                    <a:ext uri="{9D8B030D-6E8A-4147-A177-3AD203B41FA5}">
                      <a16:colId xmlns:a16="http://schemas.microsoft.com/office/drawing/2014/main" val="20003"/>
                    </a:ext>
                  </a:extLst>
                </a:gridCol>
                <a:gridCol w="2265426">
                  <a:extLst>
                    <a:ext uri="{9D8B030D-6E8A-4147-A177-3AD203B41FA5}">
                      <a16:colId xmlns:a16="http://schemas.microsoft.com/office/drawing/2014/main" val="20004"/>
                    </a:ext>
                  </a:extLst>
                </a:gridCol>
                <a:gridCol w="2212644">
                  <a:extLst>
                    <a:ext uri="{9D8B030D-6E8A-4147-A177-3AD203B41FA5}">
                      <a16:colId xmlns:a16="http://schemas.microsoft.com/office/drawing/2014/main" val="20005"/>
                    </a:ext>
                  </a:extLst>
                </a:gridCol>
              </a:tblGrid>
              <a:tr h="280474">
                <a:tc>
                  <a:txBody>
                    <a:bodyPr/>
                    <a:lstStyle/>
                    <a:p>
                      <a:pPr marL="0" marR="0" algn="ctr">
                        <a:lnSpc>
                          <a:spcPct val="115000"/>
                        </a:lnSpc>
                        <a:spcBef>
                          <a:spcPts val="0"/>
                        </a:spcBef>
                        <a:spcAft>
                          <a:spcPts val="0"/>
                        </a:spcAft>
                      </a:pPr>
                      <a:r>
                        <a:rPr lang="en-US" sz="1000" dirty="0">
                          <a:effectLst/>
                        </a:rPr>
                        <a:t>ALD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102" marR="43102" marT="0" marB="0"/>
                </a:tc>
                <a:tc>
                  <a:txBody>
                    <a:bodyPr/>
                    <a:lstStyle/>
                    <a:p>
                      <a:pPr marL="0" marR="0" algn="ctr">
                        <a:lnSpc>
                          <a:spcPct val="115000"/>
                        </a:lnSpc>
                        <a:spcBef>
                          <a:spcPts val="0"/>
                        </a:spcBef>
                        <a:spcAft>
                          <a:spcPts val="0"/>
                        </a:spcAft>
                      </a:pPr>
                      <a:r>
                        <a:rPr lang="en-US" sz="1000" dirty="0">
                          <a:effectLst/>
                        </a:rPr>
                        <a:t>Standard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102" marR="43102" marT="0" marB="0"/>
                </a:tc>
                <a:tc>
                  <a:txBody>
                    <a:bodyPr/>
                    <a:lstStyle/>
                    <a:p>
                      <a:pPr marL="0" marR="0" algn="ctr">
                        <a:lnSpc>
                          <a:spcPct val="115000"/>
                        </a:lnSpc>
                        <a:spcBef>
                          <a:spcPts val="0"/>
                        </a:spcBef>
                        <a:spcAft>
                          <a:spcPts val="0"/>
                        </a:spcAft>
                      </a:pPr>
                      <a:r>
                        <a:rPr lang="en-US" sz="1000" dirty="0">
                          <a:effectLst/>
                        </a:rPr>
                        <a:t>Beginning Learner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102" marR="43102" marT="0" marB="0"/>
                </a:tc>
                <a:tc>
                  <a:txBody>
                    <a:bodyPr/>
                    <a:lstStyle/>
                    <a:p>
                      <a:pPr marL="0" marR="0" algn="ctr">
                        <a:lnSpc>
                          <a:spcPct val="115000"/>
                        </a:lnSpc>
                        <a:spcBef>
                          <a:spcPts val="0"/>
                        </a:spcBef>
                        <a:spcAft>
                          <a:spcPts val="0"/>
                        </a:spcAft>
                      </a:pPr>
                      <a:r>
                        <a:rPr lang="en-US" sz="1000" dirty="0">
                          <a:effectLst/>
                        </a:rPr>
                        <a:t>Developing Learner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102" marR="43102" marT="0" marB="0"/>
                </a:tc>
                <a:tc>
                  <a:txBody>
                    <a:bodyPr/>
                    <a:lstStyle/>
                    <a:p>
                      <a:pPr marL="0" marR="0" algn="ctr">
                        <a:lnSpc>
                          <a:spcPct val="115000"/>
                        </a:lnSpc>
                        <a:spcBef>
                          <a:spcPts val="0"/>
                        </a:spcBef>
                        <a:spcAft>
                          <a:spcPts val="0"/>
                        </a:spcAft>
                      </a:pPr>
                      <a:r>
                        <a:rPr lang="en-US" sz="1000" dirty="0">
                          <a:effectLst/>
                        </a:rPr>
                        <a:t>Proficient Learner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102" marR="43102" marT="0" marB="0"/>
                </a:tc>
                <a:tc>
                  <a:txBody>
                    <a:bodyPr/>
                    <a:lstStyle/>
                    <a:p>
                      <a:pPr marL="0" marR="0" algn="ctr">
                        <a:lnSpc>
                          <a:spcPct val="115000"/>
                        </a:lnSpc>
                        <a:spcBef>
                          <a:spcPts val="0"/>
                        </a:spcBef>
                        <a:spcAft>
                          <a:spcPts val="0"/>
                        </a:spcAft>
                      </a:pPr>
                      <a:r>
                        <a:rPr lang="en-US" sz="1000" dirty="0">
                          <a:effectLst/>
                        </a:rPr>
                        <a:t>Distinguished Learner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102" marR="43102" marT="0" marB="0"/>
                </a:tc>
                <a:extLst>
                  <a:ext uri="{0D108BD9-81ED-4DB2-BD59-A6C34878D82A}">
                    <a16:rowId xmlns:a16="http://schemas.microsoft.com/office/drawing/2014/main" val="10000"/>
                  </a:ext>
                </a:extLst>
              </a:tr>
              <a:tr h="1902992">
                <a:tc>
                  <a:txBody>
                    <a:bodyPr/>
                    <a:lstStyle/>
                    <a:p>
                      <a:pPr marL="0" marR="0" algn="ctr">
                        <a:lnSpc>
                          <a:spcPct val="115000"/>
                        </a:lnSpc>
                        <a:spcBef>
                          <a:spcPts val="0"/>
                        </a:spcBef>
                        <a:spcAft>
                          <a:spcPts val="0"/>
                        </a:spcAft>
                      </a:pPr>
                      <a:r>
                        <a:rPr lang="en-US" sz="1000" dirty="0">
                          <a:effectLst/>
                        </a:rPr>
                        <a:t>Policy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102" marR="43102" marT="0" marB="0"/>
                </a:tc>
                <a:tc>
                  <a:txBody>
                    <a:bodyPr/>
                    <a:lstStyle/>
                    <a:p>
                      <a:pPr marL="0" marR="0" algn="ctr">
                        <a:lnSpc>
                          <a:spcPct val="115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102" marR="43102" marT="0" marB="0"/>
                </a:tc>
                <a:tc>
                  <a:txBody>
                    <a:bodyPr/>
                    <a:lstStyle/>
                    <a:p>
                      <a:pPr marL="0" marR="0">
                        <a:lnSpc>
                          <a:spcPct val="115000"/>
                        </a:lnSpc>
                        <a:spcBef>
                          <a:spcPts val="0"/>
                        </a:spcBef>
                        <a:spcAft>
                          <a:spcPts val="0"/>
                        </a:spcAft>
                      </a:pPr>
                      <a:r>
                        <a:rPr lang="en-US" sz="900" dirty="0">
                          <a:effectLst/>
                        </a:rPr>
                        <a:t>Beginning Learners do not yet demonstrate proficiency in the knowledge and skills necessary at this grade level/course of learning, as specified in Georgia’s content standards. The students need substantial academic support to be prepared for the next grade level or course and to be on track for college and career readiness.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102" marR="43102" marT="0" marB="0"/>
                </a:tc>
                <a:tc>
                  <a:txBody>
                    <a:bodyPr/>
                    <a:lstStyle/>
                    <a:p>
                      <a:pPr marL="0" marR="0">
                        <a:lnSpc>
                          <a:spcPct val="115000"/>
                        </a:lnSpc>
                        <a:spcBef>
                          <a:spcPts val="0"/>
                        </a:spcBef>
                        <a:spcAft>
                          <a:spcPts val="0"/>
                        </a:spcAft>
                      </a:pPr>
                      <a:r>
                        <a:rPr lang="en-US" sz="900" dirty="0">
                          <a:effectLst/>
                        </a:rPr>
                        <a:t>Developing Learners demonstrate partial proficiency in the knowledge and skills necessary at this grade level/course of learning, as specified in Georgia’s content standards. The students need additional academic support to ensure success in the next grade level or course and to be on track for college and career readiness.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102" marR="43102" marT="0" marB="0"/>
                </a:tc>
                <a:tc>
                  <a:txBody>
                    <a:bodyPr/>
                    <a:lstStyle/>
                    <a:p>
                      <a:pPr marL="0" marR="0">
                        <a:lnSpc>
                          <a:spcPct val="115000"/>
                        </a:lnSpc>
                        <a:spcBef>
                          <a:spcPts val="0"/>
                        </a:spcBef>
                        <a:spcAft>
                          <a:spcPts val="0"/>
                        </a:spcAft>
                      </a:pPr>
                      <a:r>
                        <a:rPr lang="en-US" sz="900" dirty="0">
                          <a:effectLst/>
                        </a:rPr>
                        <a:t>Proficient Learners demonstrate proficiency in the knowledge and skills necessary at this grade level/course of learning, as specified in Georgia’s content standards. The students are prepared for the next grade level or course and are on track for college and career readiness.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102" marR="43102" marT="0" marB="0"/>
                </a:tc>
                <a:tc>
                  <a:txBody>
                    <a:bodyPr/>
                    <a:lstStyle/>
                    <a:p>
                      <a:pPr marL="0" marR="0">
                        <a:lnSpc>
                          <a:spcPct val="115000"/>
                        </a:lnSpc>
                        <a:spcBef>
                          <a:spcPts val="0"/>
                        </a:spcBef>
                        <a:spcAft>
                          <a:spcPts val="0"/>
                        </a:spcAft>
                      </a:pPr>
                      <a:r>
                        <a:rPr lang="en-US" sz="900" dirty="0">
                          <a:effectLst/>
                        </a:rPr>
                        <a:t>Distinguished Learners demonstrate advanced proficiency in the knowledge and skills necessary at this grade level/course of learning, as specified in Georgia’s content standards. The students are well prepared for the next grade level or course and are well prepared for college and career readiness.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102" marR="43102" marT="0" marB="0"/>
                </a:tc>
                <a:extLst>
                  <a:ext uri="{0D108BD9-81ED-4DB2-BD59-A6C34878D82A}">
                    <a16:rowId xmlns:a16="http://schemas.microsoft.com/office/drawing/2014/main" val="10001"/>
                  </a:ext>
                </a:extLst>
              </a:tr>
              <a:tr h="211443">
                <a:tc gridSpan="6">
                  <a:txBody>
                    <a:bodyPr/>
                    <a:lstStyle/>
                    <a:p>
                      <a:pPr marL="0" marR="0" algn="ctr">
                        <a:lnSpc>
                          <a:spcPct val="115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102" marR="43102"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829176">
                <a:tc>
                  <a:txBody>
                    <a:bodyPr/>
                    <a:lstStyle/>
                    <a:p>
                      <a:pPr marL="0" marR="0" algn="ctr">
                        <a:spcBef>
                          <a:spcPts val="0"/>
                        </a:spcBef>
                        <a:spcAft>
                          <a:spcPts val="0"/>
                        </a:spcAft>
                      </a:pPr>
                      <a:r>
                        <a:rPr lang="en-US" sz="1000" dirty="0">
                          <a:effectLst/>
                        </a:rPr>
                        <a:t>Range</a:t>
                      </a:r>
                      <a:endParaRPr lang="en-US" sz="10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3102" marR="43102" marT="0" marB="0"/>
                </a:tc>
                <a:tc>
                  <a:txBody>
                    <a:bodyPr/>
                    <a:lstStyle/>
                    <a:p>
                      <a:pPr marL="0" marR="0" algn="ctr">
                        <a:spcBef>
                          <a:spcPts val="0"/>
                        </a:spcBef>
                        <a:spcAft>
                          <a:spcPts val="0"/>
                        </a:spcAft>
                      </a:pPr>
                      <a:r>
                        <a:rPr lang="en-US" sz="900" dirty="0">
                          <a:effectLst/>
                        </a:rPr>
                        <a:t> </a:t>
                      </a:r>
                      <a:endPar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3102" marR="43102" marT="0" marB="0"/>
                </a:tc>
                <a:tc>
                  <a:txBody>
                    <a:bodyPr/>
                    <a:lstStyle/>
                    <a:p>
                      <a:pPr marL="0" marR="0">
                        <a:lnSpc>
                          <a:spcPct val="115000"/>
                        </a:lnSpc>
                        <a:spcBef>
                          <a:spcPts val="0"/>
                        </a:spcBef>
                        <a:spcAft>
                          <a:spcPts val="0"/>
                        </a:spcAft>
                      </a:pPr>
                      <a:r>
                        <a:rPr lang="en-US" sz="900" dirty="0">
                          <a:effectLst/>
                        </a:rPr>
                        <a:t>A student who achieves at the Beginning Learner level tends to read and comprehend informational texts and literature that do not meet the demands of grade level texts that would signal this student is on track for college and career readiness and requires substantial instructional support to improve reading skills.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102" marR="43102" marT="0" marB="0"/>
                </a:tc>
                <a:tc>
                  <a:txBody>
                    <a:bodyPr/>
                    <a:lstStyle/>
                    <a:p>
                      <a:pPr marL="0" marR="0">
                        <a:spcBef>
                          <a:spcPts val="0"/>
                        </a:spcBef>
                        <a:spcAft>
                          <a:spcPts val="0"/>
                        </a:spcAft>
                      </a:pPr>
                      <a:r>
                        <a:rPr lang="en-US" sz="900" dirty="0">
                          <a:effectLst/>
                        </a:rPr>
                        <a:t>A student who achieves at the Developing Learner level tends to read and comprehend informational texts and literature of low-to-moderate complexity and sometimes struggle to meet the demands of grade level texts that would signal this student is on track for college and career readiness and requires some instructional support to enhance reading skills. </a:t>
                      </a:r>
                      <a:endPar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3102" marR="43102" marT="0" marB="0"/>
                </a:tc>
                <a:tc>
                  <a:txBody>
                    <a:bodyPr/>
                    <a:lstStyle/>
                    <a:p>
                      <a:pPr marL="5715" marR="0">
                        <a:spcBef>
                          <a:spcPts val="0"/>
                        </a:spcBef>
                        <a:spcAft>
                          <a:spcPts val="0"/>
                        </a:spcAft>
                      </a:pPr>
                      <a:r>
                        <a:rPr lang="en-US" sz="900" dirty="0">
                          <a:effectLst/>
                        </a:rPr>
                        <a:t>A student who achieves at the Proficient Learner level reads and comprehends informational texts and literature of moderate-to-high complexity and is meeting the demands of grade level texts that signal this student is on track for college and career readiness. </a:t>
                      </a:r>
                      <a:endPar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3102" marR="43102" marT="0" marB="0"/>
                </a:tc>
                <a:tc>
                  <a:txBody>
                    <a:bodyPr/>
                    <a:lstStyle/>
                    <a:p>
                      <a:pPr marL="0" marR="0">
                        <a:spcBef>
                          <a:spcPts val="0"/>
                        </a:spcBef>
                        <a:spcAft>
                          <a:spcPts val="0"/>
                        </a:spcAft>
                      </a:pPr>
                      <a:r>
                        <a:rPr lang="en-US" sz="900" dirty="0">
                          <a:effectLst/>
                        </a:rPr>
                        <a:t>A student who achieves at the Distinguished Learner level reads and comprehends informational texts and literature of high complexity and is meeting and often exceeding the demands of grade level texts that clearly signal this student is on track for college and career readiness. </a:t>
                      </a:r>
                      <a:endPar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3102" marR="43102" marT="0" marB="0"/>
                </a:tc>
                <a:extLst>
                  <a:ext uri="{0D108BD9-81ED-4DB2-BD59-A6C34878D82A}">
                    <a16:rowId xmlns:a16="http://schemas.microsoft.com/office/drawing/2014/main" val="10003"/>
                  </a:ext>
                </a:extLst>
              </a:tr>
              <a:tr h="183864">
                <a:tc gridSpan="6">
                  <a:txBody>
                    <a:bodyPr/>
                    <a:lstStyle/>
                    <a:p>
                      <a:pPr marL="0" marR="0">
                        <a:spcBef>
                          <a:spcPts val="0"/>
                        </a:spcBef>
                        <a:spcAft>
                          <a:spcPts val="0"/>
                        </a:spcAft>
                      </a:pPr>
                      <a:r>
                        <a:rPr lang="en-US" sz="1000" dirty="0">
                          <a:effectLst/>
                        </a:rPr>
                        <a:t> </a:t>
                      </a:r>
                      <a:endParaRPr lang="en-US" sz="10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3102" marR="43102"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761197">
                <a:tc>
                  <a:txBody>
                    <a:bodyPr/>
                    <a:lstStyle/>
                    <a:p>
                      <a:pPr marL="0" marR="0">
                        <a:spcBef>
                          <a:spcPts val="0"/>
                        </a:spcBef>
                        <a:spcAft>
                          <a:spcPts val="0"/>
                        </a:spcAft>
                      </a:pPr>
                      <a:r>
                        <a:rPr lang="en-US" sz="900" dirty="0">
                          <a:effectLst/>
                        </a:rPr>
                        <a:t> </a:t>
                      </a:r>
                      <a:endPar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3102" marR="43102" marT="0" marB="0"/>
                </a:tc>
                <a:tc>
                  <a:txBody>
                    <a:bodyPr/>
                    <a:lstStyle/>
                    <a:p>
                      <a:pPr marL="0" marR="0" algn="ctr">
                        <a:lnSpc>
                          <a:spcPct val="115000"/>
                        </a:lnSpc>
                        <a:spcBef>
                          <a:spcPts val="0"/>
                        </a:spcBef>
                        <a:spcAft>
                          <a:spcPts val="0"/>
                        </a:spcAft>
                      </a:pPr>
                      <a:r>
                        <a:rPr lang="en-US" sz="900" dirty="0">
                          <a:effectLst/>
                        </a:rPr>
                        <a:t>3.RL.1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102" marR="43102" marT="0" marB="0"/>
                </a:tc>
                <a:tc>
                  <a:txBody>
                    <a:bodyPr/>
                    <a:lstStyle/>
                    <a:p>
                      <a:pPr marL="0" marR="0">
                        <a:lnSpc>
                          <a:spcPct val="115000"/>
                        </a:lnSpc>
                        <a:spcBef>
                          <a:spcPts val="0"/>
                        </a:spcBef>
                        <a:spcAft>
                          <a:spcPts val="0"/>
                        </a:spcAft>
                      </a:pPr>
                      <a:r>
                        <a:rPr lang="en-US" sz="900" dirty="0">
                          <a:effectLst/>
                        </a:rPr>
                        <a:t>Answers simple questions to demonstrate understanding of texts.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102" marR="43102" marT="0" marB="0"/>
                </a:tc>
                <a:tc>
                  <a:txBody>
                    <a:bodyPr/>
                    <a:lstStyle/>
                    <a:p>
                      <a:pPr marL="0" marR="0">
                        <a:lnSpc>
                          <a:spcPct val="115000"/>
                        </a:lnSpc>
                        <a:spcBef>
                          <a:spcPts val="0"/>
                        </a:spcBef>
                        <a:spcAft>
                          <a:spcPts val="0"/>
                        </a:spcAft>
                      </a:pPr>
                      <a:r>
                        <a:rPr lang="en-US" sz="900" dirty="0">
                          <a:effectLst/>
                        </a:rPr>
                        <a:t>Answers questions to demonstrate understanding of texts, referring to texts as the basis for answers.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102" marR="43102" marT="0" marB="0"/>
                </a:tc>
                <a:tc>
                  <a:txBody>
                    <a:bodyPr/>
                    <a:lstStyle/>
                    <a:p>
                      <a:pPr marL="0" marR="0">
                        <a:lnSpc>
                          <a:spcPct val="115000"/>
                        </a:lnSpc>
                        <a:spcBef>
                          <a:spcPts val="0"/>
                        </a:spcBef>
                        <a:spcAft>
                          <a:spcPts val="0"/>
                        </a:spcAft>
                      </a:pPr>
                      <a:r>
                        <a:rPr lang="en-US" sz="900" dirty="0">
                          <a:effectLst/>
                        </a:rPr>
                        <a:t>Asks and answers questions to demonstrate understanding of texts, referring explicitly to texts as the basis for answers.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102" marR="43102" marT="0" marB="0"/>
                </a:tc>
                <a:tc>
                  <a:txBody>
                    <a:bodyPr/>
                    <a:lstStyle/>
                    <a:p>
                      <a:pPr marL="0" marR="0">
                        <a:lnSpc>
                          <a:spcPct val="115000"/>
                        </a:lnSpc>
                        <a:spcBef>
                          <a:spcPts val="0"/>
                        </a:spcBef>
                        <a:spcAft>
                          <a:spcPts val="0"/>
                        </a:spcAft>
                      </a:pPr>
                      <a:r>
                        <a:rPr lang="en-US" sz="900" dirty="0">
                          <a:effectLst/>
                        </a:rPr>
                        <a:t>Asks and answers complex questions to demonstrate understanding of texts, referring explicitly to texts as the basis for answers.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102" marR="43102"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6266702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6-56F6-44E8-8BBF-23277B1773E4}"/>
              </a:ext>
            </a:extLst>
          </p:cNvPr>
          <p:cNvSpPr>
            <a:spLocks noGrp="1"/>
          </p:cNvSpPr>
          <p:nvPr>
            <p:ph type="title"/>
          </p:nvPr>
        </p:nvSpPr>
        <p:spPr/>
        <p:txBody>
          <a:bodyPr/>
          <a:lstStyle/>
          <a:p>
            <a:r>
              <a:rPr lang="en-US" smtClean="0"/>
              <a:t>Overview</a:t>
            </a:r>
            <a:endParaRPr lang="en-US" dirty="0"/>
          </a:p>
        </p:txBody>
      </p:sp>
      <p:graphicFrame>
        <p:nvGraphicFramePr>
          <p:cNvPr id="10" name="Content Placeholder 2" descr="List Content Placeholder">
            <a:extLst>
              <a:ext uri="{FF2B5EF4-FFF2-40B4-BE49-F238E27FC236}">
                <a16:creationId xmlns:a16="http://schemas.microsoft.com/office/drawing/2014/main" id="{4DBF5C5D-E8C1-4EFB-87B6-B4245AB407AE}"/>
              </a:ext>
            </a:extLst>
          </p:cNvPr>
          <p:cNvGraphicFramePr>
            <a:graphicFrameLocks noGrp="1"/>
          </p:cNvGraphicFramePr>
          <p:nvPr>
            <p:ph idx="1"/>
            <p:extLst>
              <p:ext uri="{D42A27DB-BD31-4B8C-83A1-F6EECF244321}">
                <p14:modId xmlns:p14="http://schemas.microsoft.com/office/powerpoint/2010/main" val="1812176609"/>
              </p:ext>
            </p:extLst>
          </p:nvPr>
        </p:nvGraphicFramePr>
        <p:xfrm>
          <a:off x="4705350" y="365125"/>
          <a:ext cx="6648450" cy="598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0"/>
          </p:nvPr>
        </p:nvSpPr>
        <p:spPr>
          <a:noFill/>
        </p:spPr>
        <p:txBody>
          <a:bodyPr/>
          <a:lstStyle/>
          <a:p>
            <a:r>
              <a:rPr lang="en-US" smtClean="0"/>
              <a:t>PAGE </a:t>
            </a:r>
            <a:fld id="{4A9B5881-4007-4345-955A-79C2656F0C49}" type="slidenum">
              <a:rPr lang="en-US" smtClean="0"/>
              <a:pPr/>
              <a:t>2</a:t>
            </a:fld>
            <a:endParaRPr lang="en-US" dirty="0"/>
          </a:p>
        </p:txBody>
      </p:sp>
      <p:sp>
        <p:nvSpPr>
          <p:cNvPr id="11" name="Rectangle 10" descr="Education"/>
          <p:cNvSpPr/>
          <p:nvPr/>
        </p:nvSpPr>
        <p:spPr>
          <a:xfrm>
            <a:off x="4917347" y="2953302"/>
            <a:ext cx="674931" cy="808520"/>
          </a:xfrm>
          <a:prstGeom prst="rect">
            <a:avLst/>
          </a:prstGeom>
          <a:blipFill>
            <a:blip r:embed="rId7" cstate="screen">
              <a:duotone>
                <a:prstClr val="black"/>
                <a:schemeClr val="tx2">
                  <a:tint val="45000"/>
                  <a:satMod val="400000"/>
                </a:schemeClr>
              </a:duotone>
              <a:extLst>
                <a:ext uri="{28A0092B-C50C-407E-A947-70E740481C1C}">
                  <a14:useLocalDpi xmlns:a14="http://schemas.microsoft.com/office/drawing/2010/main"/>
                </a:ext>
                <a:ext uri="{96DAC541-7B7A-43D3-8B79-37D633B846F1}">
                  <asvg:svgBlip xmlns:lc="http://schemas.openxmlformats.org/drawingml/2006/lockedCanvas" xmlns:asvg="http://schemas.microsoft.com/office/drawing/2016/SVG/main" xmlns:dgm="http://schemas.openxmlformats.org/drawingml/2006/diagram" xmlns="" r:embed="rId8"/>
                </a:ext>
              </a:extLst>
            </a:blip>
            <a:stretch>
              <a:fillRect/>
            </a:stretch>
          </a:blipFill>
          <a:ln>
            <a:noFill/>
          </a:ln>
        </p:spPr>
        <p:style>
          <a:lnRef idx="2">
            <a:scrgbClr r="0" g="0" b="0"/>
          </a:lnRef>
          <a:fillRef idx="1">
            <a:scrgbClr r="0" g="0" b="0"/>
          </a:fillRef>
          <a:effectRef idx="0">
            <a:schemeClr val="accent5">
              <a:hueOff val="378944"/>
              <a:satOff val="-169"/>
              <a:lumOff val="1764"/>
              <a:alphaOff val="0"/>
            </a:schemeClr>
          </a:effectRef>
          <a:fontRef idx="minor">
            <a:schemeClr val="lt1"/>
          </a:fontRef>
        </p:style>
      </p:sp>
      <p:pic>
        <p:nvPicPr>
          <p:cNvPr id="9" name="Picture 8"/>
          <p:cNvPicPr>
            <a:picLocks noChangeAspect="1"/>
          </p:cNvPicPr>
          <p:nvPr/>
        </p:nvPicPr>
        <p:blipFill>
          <a:blip r:embed="rId9" cstate="hqprint">
            <a:lum bright="70000" contrast="-70000"/>
            <a:extLst>
              <a:ext uri="{28A0092B-C50C-407E-A947-70E740481C1C}">
                <a14:useLocalDpi xmlns:a14="http://schemas.microsoft.com/office/drawing/2010/main" val="0"/>
              </a:ext>
            </a:extLst>
          </a:blip>
          <a:stretch>
            <a:fillRect/>
          </a:stretch>
        </p:blipFill>
        <p:spPr>
          <a:xfrm>
            <a:off x="4917347" y="5496024"/>
            <a:ext cx="544237" cy="544237"/>
          </a:xfrm>
          <a:prstGeom prst="rect">
            <a:avLst/>
          </a:prstGeom>
        </p:spPr>
      </p:pic>
    </p:spTree>
    <p:extLst>
      <p:ext uri="{BB962C8B-B14F-4D97-AF65-F5344CB8AC3E}">
        <p14:creationId xmlns:p14="http://schemas.microsoft.com/office/powerpoint/2010/main" val="4080338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934DE9-1653-4F9E-B307-C53A27B2182D}"/>
              </a:ext>
            </a:extLst>
          </p:cNvPr>
          <p:cNvSpPr>
            <a:spLocks noGrp="1"/>
          </p:cNvSpPr>
          <p:nvPr>
            <p:ph type="sldNum" sz="quarter" idx="10"/>
          </p:nvPr>
        </p:nvSpPr>
        <p:spPr>
          <a:noFill/>
        </p:spPr>
        <p:txBody>
          <a:bodyPr/>
          <a:lstStyle/>
          <a:p>
            <a:r>
              <a:rPr lang="en-US" smtClean="0"/>
              <a:t>PAGE </a:t>
            </a:r>
            <a:fld id="{4A9B5881-4007-4345-955A-79C2656F0C49}" type="slidenum">
              <a:rPr lang="en-US" smtClean="0"/>
              <a:pPr/>
              <a:t>20</a:t>
            </a:fld>
            <a:endParaRPr lang="en-US" dirty="0"/>
          </a:p>
        </p:txBody>
      </p:sp>
      <p:sp>
        <p:nvSpPr>
          <p:cNvPr id="8" name="Rectangle 7">
            <a:extLst>
              <a:ext uri="{FF2B5EF4-FFF2-40B4-BE49-F238E27FC236}">
                <a16:creationId xmlns:a16="http://schemas.microsoft.com/office/drawing/2014/main" id="{5FE2B34C-7760-453F-8A81-50335F1BD6C4}"/>
              </a:ext>
              <a:ext uri="{C183D7F6-B498-43B3-948B-1728B52AA6E4}">
                <adec:decorative xmlns="" xmlns:adec="http://schemas.microsoft.com/office/drawing/2017/decorative" val="1"/>
              </a:ext>
            </a:extLst>
          </p:cNvPr>
          <p:cNvSpPr/>
          <p:nvPr/>
        </p:nvSpPr>
        <p:spPr>
          <a:xfrm>
            <a:off x="1145309" y="6557847"/>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School Climate</a:t>
            </a:r>
            <a:endParaRPr lang="en-US" sz="1200" dirty="0"/>
          </a:p>
        </p:txBody>
      </p:sp>
      <p:sp>
        <p:nvSpPr>
          <p:cNvPr id="9" name="Rectangle 8">
            <a:extLst>
              <a:ext uri="{FF2B5EF4-FFF2-40B4-BE49-F238E27FC236}">
                <a16:creationId xmlns:a16="http://schemas.microsoft.com/office/drawing/2014/main" id="{8BED1379-2C64-4902-A414-90051165C903}"/>
              </a:ext>
              <a:ext uri="{C183D7F6-B498-43B3-948B-1728B52AA6E4}">
                <adec:decorative xmlns="" xmlns:adec="http://schemas.microsoft.com/office/drawing/2017/decorative" val="1"/>
              </a:ext>
            </a:extLst>
          </p:cNvPr>
          <p:cNvSpPr/>
          <p:nvPr/>
        </p:nvSpPr>
        <p:spPr>
          <a:xfrm>
            <a:off x="3697432" y="6361476"/>
            <a:ext cx="2552123"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CCRI</a:t>
            </a:r>
            <a:endParaRPr lang="en-US" sz="1200" dirty="0"/>
          </a:p>
        </p:txBody>
      </p:sp>
      <p:sp>
        <p:nvSpPr>
          <p:cNvPr id="11" name="Rectangle 10">
            <a:extLst>
              <a:ext uri="{FF2B5EF4-FFF2-40B4-BE49-F238E27FC236}">
                <a16:creationId xmlns:a16="http://schemas.microsoft.com/office/drawing/2014/main" id="{774383B4-AACC-4685-AB80-6888FAA0B696}"/>
              </a:ext>
              <a:ext uri="{C183D7F6-B498-43B3-948B-1728B52AA6E4}">
                <adec:decorative xmlns=""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LE/TE</a:t>
            </a:r>
            <a:endParaRPr lang="en-US" sz="1200" dirty="0"/>
          </a:p>
        </p:txBody>
      </p:sp>
      <p:sp>
        <p:nvSpPr>
          <p:cNvPr id="13" name="Rectangle 12">
            <a:extLst>
              <a:ext uri="{FF2B5EF4-FFF2-40B4-BE49-F238E27FC236}">
                <a16:creationId xmlns:a16="http://schemas.microsoft.com/office/drawing/2014/main" id="{EEC3D0FF-B59D-47D4-8EEE-5EF3EA7C3CC0}"/>
              </a:ext>
              <a:ext uri="{C183D7F6-B498-43B3-948B-1728B52AA6E4}">
                <adec:decorative xmlns=""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BTO</a:t>
            </a:r>
            <a:endParaRPr lang="en-US" sz="1200" dirty="0"/>
          </a:p>
        </p:txBody>
      </p:sp>
      <p:sp>
        <p:nvSpPr>
          <p:cNvPr id="2" name="Title 1"/>
          <p:cNvSpPr>
            <a:spLocks noGrp="1"/>
          </p:cNvSpPr>
          <p:nvPr>
            <p:ph type="title"/>
          </p:nvPr>
        </p:nvSpPr>
        <p:spPr>
          <a:xfrm>
            <a:off x="580724" y="140138"/>
            <a:ext cx="4321346" cy="772107"/>
          </a:xfrm>
        </p:spPr>
        <p:txBody>
          <a:bodyPr/>
          <a:lstStyle/>
          <a:p>
            <a:r>
              <a:rPr lang="en-US" dirty="0" smtClean="0"/>
              <a:t>Sample Math Rubric</a:t>
            </a:r>
            <a:endParaRPr lang="en-US" dirty="0"/>
          </a:p>
        </p:txBody>
      </p:sp>
      <p:sp>
        <p:nvSpPr>
          <p:cNvPr id="17" name="Isosceles Triangle 16">
            <a:extLst>
              <a:ext uri="{FF2B5EF4-FFF2-40B4-BE49-F238E27FC236}">
                <a16:creationId xmlns:a16="http://schemas.microsoft.com/office/drawing/2014/main" id="{C1168A37-F12A-42E8-A95E-69747461C003}"/>
              </a:ext>
              <a:ext uri="{C183D7F6-B498-43B3-948B-1728B52AA6E4}">
                <adec:decorative xmlns="" xmlns:adec="http://schemas.microsoft.com/office/drawing/2017/decorative" val="1"/>
              </a:ext>
            </a:extLst>
          </p:cNvPr>
          <p:cNvSpPr/>
          <p:nvPr/>
        </p:nvSpPr>
        <p:spPr>
          <a:xfrm rot="10800000">
            <a:off x="4902070"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2" name="Content Placeholder 4"/>
          <p:cNvGraphicFramePr>
            <a:graphicFrameLocks noGrp="1"/>
          </p:cNvGraphicFramePr>
          <p:nvPr>
            <p:ph idx="1"/>
            <p:extLst>
              <p:ext uri="{D42A27DB-BD31-4B8C-83A1-F6EECF244321}">
                <p14:modId xmlns:p14="http://schemas.microsoft.com/office/powerpoint/2010/main" val="603753475"/>
              </p:ext>
            </p:extLst>
          </p:nvPr>
        </p:nvGraphicFramePr>
        <p:xfrm>
          <a:off x="742521" y="985356"/>
          <a:ext cx="10817421" cy="5253854"/>
        </p:xfrm>
        <a:graphic>
          <a:graphicData uri="http://schemas.openxmlformats.org/drawingml/2006/table">
            <a:tbl>
              <a:tblPr firstRow="1" firstCol="1" bandRow="1">
                <a:tableStyleId>{5C22544A-7EE6-4342-B048-85BDC9FD1C3A}</a:tableStyleId>
              </a:tblPr>
              <a:tblGrid>
                <a:gridCol w="757222">
                  <a:extLst>
                    <a:ext uri="{9D8B030D-6E8A-4147-A177-3AD203B41FA5}">
                      <a16:colId xmlns:a16="http://schemas.microsoft.com/office/drawing/2014/main" val="20000"/>
                    </a:ext>
                  </a:extLst>
                </a:gridCol>
                <a:gridCol w="830777">
                  <a:extLst>
                    <a:ext uri="{9D8B030D-6E8A-4147-A177-3AD203B41FA5}">
                      <a16:colId xmlns:a16="http://schemas.microsoft.com/office/drawing/2014/main" val="20001"/>
                    </a:ext>
                  </a:extLst>
                </a:gridCol>
                <a:gridCol w="2319255">
                  <a:extLst>
                    <a:ext uri="{9D8B030D-6E8A-4147-A177-3AD203B41FA5}">
                      <a16:colId xmlns:a16="http://schemas.microsoft.com/office/drawing/2014/main" val="20002"/>
                    </a:ext>
                  </a:extLst>
                </a:gridCol>
                <a:gridCol w="2321419">
                  <a:extLst>
                    <a:ext uri="{9D8B030D-6E8A-4147-A177-3AD203B41FA5}">
                      <a16:colId xmlns:a16="http://schemas.microsoft.com/office/drawing/2014/main" val="20003"/>
                    </a:ext>
                  </a:extLst>
                </a:gridCol>
                <a:gridCol w="2321419">
                  <a:extLst>
                    <a:ext uri="{9D8B030D-6E8A-4147-A177-3AD203B41FA5}">
                      <a16:colId xmlns:a16="http://schemas.microsoft.com/office/drawing/2014/main" val="20004"/>
                    </a:ext>
                  </a:extLst>
                </a:gridCol>
                <a:gridCol w="2267329">
                  <a:extLst>
                    <a:ext uri="{9D8B030D-6E8A-4147-A177-3AD203B41FA5}">
                      <a16:colId xmlns:a16="http://schemas.microsoft.com/office/drawing/2014/main" val="20005"/>
                    </a:ext>
                  </a:extLst>
                </a:gridCol>
              </a:tblGrid>
              <a:tr h="232977">
                <a:tc>
                  <a:txBody>
                    <a:bodyPr/>
                    <a:lstStyle/>
                    <a:p>
                      <a:pPr marL="0" marR="0" algn="ctr">
                        <a:lnSpc>
                          <a:spcPct val="115000"/>
                        </a:lnSpc>
                        <a:spcBef>
                          <a:spcPts val="0"/>
                        </a:spcBef>
                        <a:spcAft>
                          <a:spcPts val="0"/>
                        </a:spcAft>
                      </a:pPr>
                      <a:r>
                        <a:rPr lang="en-US" sz="1100" dirty="0">
                          <a:effectLst/>
                        </a:rPr>
                        <a:t>ALD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a:txBody>
                    <a:bodyPr/>
                    <a:lstStyle/>
                    <a:p>
                      <a:pPr marL="0" marR="0" algn="ctr">
                        <a:lnSpc>
                          <a:spcPct val="115000"/>
                        </a:lnSpc>
                        <a:spcBef>
                          <a:spcPts val="0"/>
                        </a:spcBef>
                        <a:spcAft>
                          <a:spcPts val="0"/>
                        </a:spcAft>
                      </a:pPr>
                      <a:r>
                        <a:rPr lang="en-US" sz="1100" dirty="0">
                          <a:effectLst/>
                        </a:rPr>
                        <a:t>Standard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a:txBody>
                    <a:bodyPr/>
                    <a:lstStyle/>
                    <a:p>
                      <a:pPr marL="0" marR="0" algn="ctr">
                        <a:lnSpc>
                          <a:spcPct val="115000"/>
                        </a:lnSpc>
                        <a:spcBef>
                          <a:spcPts val="0"/>
                        </a:spcBef>
                        <a:spcAft>
                          <a:spcPts val="0"/>
                        </a:spcAft>
                      </a:pPr>
                      <a:r>
                        <a:rPr lang="en-US" sz="1100" dirty="0">
                          <a:effectLst/>
                        </a:rPr>
                        <a:t>Beginning Learner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a:txBody>
                    <a:bodyPr/>
                    <a:lstStyle/>
                    <a:p>
                      <a:pPr marL="0" marR="0" algn="ctr">
                        <a:lnSpc>
                          <a:spcPct val="115000"/>
                        </a:lnSpc>
                        <a:spcBef>
                          <a:spcPts val="0"/>
                        </a:spcBef>
                        <a:spcAft>
                          <a:spcPts val="0"/>
                        </a:spcAft>
                      </a:pPr>
                      <a:r>
                        <a:rPr lang="en-US" sz="1100" dirty="0">
                          <a:effectLst/>
                        </a:rPr>
                        <a:t>Developing Learner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a:txBody>
                    <a:bodyPr/>
                    <a:lstStyle/>
                    <a:p>
                      <a:pPr marL="0" marR="0" algn="ctr">
                        <a:lnSpc>
                          <a:spcPct val="115000"/>
                        </a:lnSpc>
                        <a:spcBef>
                          <a:spcPts val="0"/>
                        </a:spcBef>
                        <a:spcAft>
                          <a:spcPts val="0"/>
                        </a:spcAft>
                      </a:pPr>
                      <a:r>
                        <a:rPr lang="en-US" sz="1100" dirty="0">
                          <a:effectLst/>
                        </a:rPr>
                        <a:t>Proficient Learner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a:txBody>
                    <a:bodyPr/>
                    <a:lstStyle/>
                    <a:p>
                      <a:pPr marL="0" marR="0" algn="ctr">
                        <a:lnSpc>
                          <a:spcPct val="115000"/>
                        </a:lnSpc>
                        <a:spcBef>
                          <a:spcPts val="0"/>
                        </a:spcBef>
                        <a:spcAft>
                          <a:spcPts val="0"/>
                        </a:spcAft>
                      </a:pPr>
                      <a:r>
                        <a:rPr lang="en-US" sz="1100" dirty="0">
                          <a:effectLst/>
                        </a:rPr>
                        <a:t>Distinguished Learner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extLst>
                  <a:ext uri="{0D108BD9-81ED-4DB2-BD59-A6C34878D82A}">
                    <a16:rowId xmlns:a16="http://schemas.microsoft.com/office/drawing/2014/main" val="10000"/>
                  </a:ext>
                </a:extLst>
              </a:tr>
              <a:tr h="2227346">
                <a:tc>
                  <a:txBody>
                    <a:bodyPr/>
                    <a:lstStyle/>
                    <a:p>
                      <a:pPr marL="0" marR="0" algn="ctr">
                        <a:lnSpc>
                          <a:spcPct val="115000"/>
                        </a:lnSpc>
                        <a:spcBef>
                          <a:spcPts val="0"/>
                        </a:spcBef>
                        <a:spcAft>
                          <a:spcPts val="0"/>
                        </a:spcAft>
                      </a:pPr>
                      <a:r>
                        <a:rPr lang="en-US" sz="1100" dirty="0">
                          <a:effectLst/>
                        </a:rPr>
                        <a:t>Policy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a:txBody>
                    <a:bodyPr/>
                    <a:lstStyle/>
                    <a:p>
                      <a:pPr marL="0" marR="0">
                        <a:lnSpc>
                          <a:spcPct val="115000"/>
                        </a:lnSpc>
                        <a:spcBef>
                          <a:spcPts val="0"/>
                        </a:spcBef>
                        <a:spcAft>
                          <a:spcPts val="0"/>
                        </a:spcAft>
                      </a:pPr>
                      <a:r>
                        <a:rPr lang="en-US" sz="1000" dirty="0">
                          <a:effectLst/>
                        </a:rPr>
                        <a:t>Beginning Learners do not yet demonstrate proficiency in the knowledge and skills necessary at this grade level/course of learning, as specified in Georgia’s content standards. The students need substantial academic support to be prepared for the next grade level or course and to be on track for college and career readiness.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a:txBody>
                    <a:bodyPr/>
                    <a:lstStyle/>
                    <a:p>
                      <a:pPr marL="0" marR="0">
                        <a:lnSpc>
                          <a:spcPct val="115000"/>
                        </a:lnSpc>
                        <a:spcBef>
                          <a:spcPts val="0"/>
                        </a:spcBef>
                        <a:spcAft>
                          <a:spcPts val="0"/>
                        </a:spcAft>
                      </a:pPr>
                      <a:r>
                        <a:rPr lang="en-US" sz="1000" dirty="0">
                          <a:effectLst/>
                        </a:rPr>
                        <a:t>Developing Learners demonstrate partial proficiency in the knowledge and skills necessary at this grade level/course of learning, as specified in Georgia’s content standards. The students need additional academic support to ensure success in the next grade level or course and to be on track for college and career readiness.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a:txBody>
                    <a:bodyPr/>
                    <a:lstStyle/>
                    <a:p>
                      <a:pPr marL="0" marR="0">
                        <a:lnSpc>
                          <a:spcPct val="115000"/>
                        </a:lnSpc>
                        <a:spcBef>
                          <a:spcPts val="0"/>
                        </a:spcBef>
                        <a:spcAft>
                          <a:spcPts val="0"/>
                        </a:spcAft>
                      </a:pPr>
                      <a:r>
                        <a:rPr lang="en-US" sz="1000" dirty="0">
                          <a:effectLst/>
                        </a:rPr>
                        <a:t>Proficient Learners demonstrate proficiency in the knowledge and skills necessary at this grade level/course of learning, as specified in Georgia’s content standards. The students are prepared for the next grade level or course and are on track for college and career readiness.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a:txBody>
                    <a:bodyPr/>
                    <a:lstStyle/>
                    <a:p>
                      <a:pPr marL="0" marR="0">
                        <a:lnSpc>
                          <a:spcPct val="115000"/>
                        </a:lnSpc>
                        <a:spcBef>
                          <a:spcPts val="0"/>
                        </a:spcBef>
                        <a:spcAft>
                          <a:spcPts val="0"/>
                        </a:spcAft>
                      </a:pPr>
                      <a:r>
                        <a:rPr lang="en-US" sz="1000" dirty="0">
                          <a:effectLst/>
                        </a:rPr>
                        <a:t>Distinguished Learners demonstrate advanced proficiency in the knowledge and skills necessary at this grade level/course of learning, as specified in Georgia’s content standards. The students are well prepared for the next grade level or course and are well prepared for college and career readiness.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extLst>
                  <a:ext uri="{0D108BD9-81ED-4DB2-BD59-A6C34878D82A}">
                    <a16:rowId xmlns:a16="http://schemas.microsoft.com/office/drawing/2014/main" val="10001"/>
                  </a:ext>
                </a:extLst>
              </a:tr>
              <a:tr h="222735">
                <a:tc gridSpan="6">
                  <a:txBody>
                    <a:bodyPr/>
                    <a:lstStyle/>
                    <a:p>
                      <a:pPr marL="0" marR="0" algn="ctr">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880374">
                <a:tc>
                  <a:txBody>
                    <a:bodyPr/>
                    <a:lstStyle/>
                    <a:p>
                      <a:pPr marL="0" marR="0" algn="ctr">
                        <a:spcBef>
                          <a:spcPts val="0"/>
                        </a:spcBef>
                        <a:spcAft>
                          <a:spcPts val="0"/>
                        </a:spcAft>
                      </a:pPr>
                      <a:r>
                        <a:rPr lang="en-US" sz="1100" dirty="0">
                          <a:effectLst/>
                        </a:rPr>
                        <a:t>Range</a:t>
                      </a:r>
                      <a:endPar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781" marR="42781" marT="0" marB="0"/>
                </a:tc>
                <a:tc>
                  <a:txBody>
                    <a:bodyPr/>
                    <a:lstStyle/>
                    <a:p>
                      <a:pPr marL="0" marR="0" algn="ctr">
                        <a:spcBef>
                          <a:spcPts val="0"/>
                        </a:spcBef>
                        <a:spcAft>
                          <a:spcPts val="0"/>
                        </a:spcAft>
                      </a:pPr>
                      <a:r>
                        <a:rPr lang="en-US" sz="1000" dirty="0">
                          <a:effectLst/>
                        </a:rPr>
                        <a:t> </a:t>
                      </a:r>
                      <a:endPar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781" marR="42781" marT="0" marB="0"/>
                </a:tc>
                <a:tc>
                  <a:txBody>
                    <a:bodyPr/>
                    <a:lstStyle/>
                    <a:p>
                      <a:pPr marL="0" marR="0">
                        <a:lnSpc>
                          <a:spcPct val="115000"/>
                        </a:lnSpc>
                        <a:spcBef>
                          <a:spcPts val="0"/>
                        </a:spcBef>
                        <a:spcAft>
                          <a:spcPts val="0"/>
                        </a:spcAft>
                      </a:pPr>
                      <a:r>
                        <a:rPr lang="en-US" sz="1000" dirty="0">
                          <a:effectLst/>
                        </a:rPr>
                        <a:t>A student who achieves at the Beginning Learner level demonstrates minimal command of the grade-level standards.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a:txBody>
                    <a:bodyPr/>
                    <a:lstStyle/>
                    <a:p>
                      <a:pPr marL="0" marR="0">
                        <a:spcBef>
                          <a:spcPts val="0"/>
                        </a:spcBef>
                        <a:spcAft>
                          <a:spcPts val="0"/>
                        </a:spcAft>
                      </a:pPr>
                      <a:r>
                        <a:rPr lang="en-US" sz="1000" dirty="0">
                          <a:effectLst/>
                        </a:rPr>
                        <a:t>A student who achieves at the Developing Learner level demonstrates partial command of the grade-level standards.</a:t>
                      </a:r>
                      <a:endPar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781" marR="42781" marT="0" marB="0"/>
                </a:tc>
                <a:tc>
                  <a:txBody>
                    <a:bodyPr/>
                    <a:lstStyle/>
                    <a:p>
                      <a:pPr marL="5715" marR="0">
                        <a:spcBef>
                          <a:spcPts val="0"/>
                        </a:spcBef>
                        <a:spcAft>
                          <a:spcPts val="0"/>
                        </a:spcAft>
                      </a:pPr>
                      <a:r>
                        <a:rPr lang="en-US" sz="1000" dirty="0">
                          <a:effectLst/>
                        </a:rPr>
                        <a:t>A student who achieves at the Proficient Learner level demonstrates proficiency of the grade-level standards.</a:t>
                      </a:r>
                      <a:endPar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781" marR="42781" marT="0" marB="0"/>
                </a:tc>
                <a:tc>
                  <a:txBody>
                    <a:bodyPr/>
                    <a:lstStyle/>
                    <a:p>
                      <a:pPr marL="0" marR="0">
                        <a:spcBef>
                          <a:spcPts val="0"/>
                        </a:spcBef>
                        <a:spcAft>
                          <a:spcPts val="0"/>
                        </a:spcAft>
                      </a:pPr>
                      <a:r>
                        <a:rPr lang="en-US" sz="1000" dirty="0">
                          <a:effectLst/>
                        </a:rPr>
                        <a:t>A student who achieves at the Distinguished Learner level demonstrates advanced proficiency of the grade-level standards.</a:t>
                      </a:r>
                      <a:endPar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781" marR="42781" marT="0" marB="0"/>
                </a:tc>
                <a:extLst>
                  <a:ext uri="{0D108BD9-81ED-4DB2-BD59-A6C34878D82A}">
                    <a16:rowId xmlns:a16="http://schemas.microsoft.com/office/drawing/2014/main" val="10003"/>
                  </a:ext>
                </a:extLst>
              </a:tr>
              <a:tr h="176075">
                <a:tc gridSpan="6">
                  <a:txBody>
                    <a:bodyPr/>
                    <a:lstStyle/>
                    <a:p>
                      <a:pPr marL="0" marR="0">
                        <a:spcBef>
                          <a:spcPts val="0"/>
                        </a:spcBef>
                        <a:spcAft>
                          <a:spcPts val="0"/>
                        </a:spcAft>
                      </a:pPr>
                      <a:r>
                        <a:rPr lang="en-US" sz="1000" dirty="0">
                          <a:effectLst/>
                        </a:rPr>
                        <a:t> </a:t>
                      </a:r>
                      <a:endPar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781" marR="4278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1514347">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3.NBT.1</a:t>
                      </a:r>
                      <a:b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3.NBT.2</a:t>
                      </a:r>
                      <a:b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3.NBT.3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Understands place value to 1000 and multiplies single-digit numbers.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Adds and subtracts within 1000.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Uses place value relationships to round numbers, multiplies whole numbers by multiples of ten, adds and subtracts fluently, and explains arithmetic patterns.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Recognizes that each place value, left to right, is ten times the one before it, rounding to specific whole-number place values, and multiplies multiples of ten by each other.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6252834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934DE9-1653-4F9E-B307-C53A27B2182D}"/>
              </a:ext>
            </a:extLst>
          </p:cNvPr>
          <p:cNvSpPr>
            <a:spLocks noGrp="1"/>
          </p:cNvSpPr>
          <p:nvPr>
            <p:ph type="sldNum" sz="quarter" idx="10"/>
          </p:nvPr>
        </p:nvSpPr>
        <p:spPr>
          <a:noFill/>
        </p:spPr>
        <p:txBody>
          <a:bodyPr/>
          <a:lstStyle/>
          <a:p>
            <a:r>
              <a:rPr lang="en-US" smtClean="0"/>
              <a:t>PAGE </a:t>
            </a:r>
            <a:fld id="{4A9B5881-4007-4345-955A-79C2656F0C49}" type="slidenum">
              <a:rPr lang="en-US" smtClean="0"/>
              <a:pPr/>
              <a:t>21</a:t>
            </a:fld>
            <a:endParaRPr lang="en-US" dirty="0"/>
          </a:p>
        </p:txBody>
      </p:sp>
      <p:sp>
        <p:nvSpPr>
          <p:cNvPr id="8" name="Rectangle 7">
            <a:extLst>
              <a:ext uri="{FF2B5EF4-FFF2-40B4-BE49-F238E27FC236}">
                <a16:creationId xmlns:a16="http://schemas.microsoft.com/office/drawing/2014/main" id="{5FE2B34C-7760-453F-8A81-50335F1BD6C4}"/>
              </a:ext>
              <a:ext uri="{C183D7F6-B498-43B3-948B-1728B52AA6E4}">
                <adec:decorative xmlns="" xmlns:adec="http://schemas.microsoft.com/office/drawing/2017/decorative" val="1"/>
              </a:ext>
            </a:extLst>
          </p:cNvPr>
          <p:cNvSpPr/>
          <p:nvPr/>
        </p:nvSpPr>
        <p:spPr>
          <a:xfrm>
            <a:off x="1145309" y="6557847"/>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School Climate</a:t>
            </a:r>
            <a:endParaRPr lang="en-US" sz="1200" dirty="0"/>
          </a:p>
        </p:txBody>
      </p:sp>
      <p:sp>
        <p:nvSpPr>
          <p:cNvPr id="9" name="Rectangle 8">
            <a:extLst>
              <a:ext uri="{FF2B5EF4-FFF2-40B4-BE49-F238E27FC236}">
                <a16:creationId xmlns:a16="http://schemas.microsoft.com/office/drawing/2014/main" id="{8BED1379-2C64-4902-A414-90051165C903}"/>
              </a:ext>
              <a:ext uri="{C183D7F6-B498-43B3-948B-1728B52AA6E4}">
                <adec:decorative xmlns="" xmlns:adec="http://schemas.microsoft.com/office/drawing/2017/decorative" val="1"/>
              </a:ext>
            </a:extLst>
          </p:cNvPr>
          <p:cNvSpPr/>
          <p:nvPr/>
        </p:nvSpPr>
        <p:spPr>
          <a:xfrm>
            <a:off x="3697432" y="6361476"/>
            <a:ext cx="2552123"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CCRI</a:t>
            </a:r>
            <a:endParaRPr lang="en-US" sz="1200" dirty="0"/>
          </a:p>
        </p:txBody>
      </p:sp>
      <p:sp>
        <p:nvSpPr>
          <p:cNvPr id="11" name="Rectangle 10">
            <a:extLst>
              <a:ext uri="{FF2B5EF4-FFF2-40B4-BE49-F238E27FC236}">
                <a16:creationId xmlns:a16="http://schemas.microsoft.com/office/drawing/2014/main" id="{774383B4-AACC-4685-AB80-6888FAA0B696}"/>
              </a:ext>
              <a:ext uri="{C183D7F6-B498-43B3-948B-1728B52AA6E4}">
                <adec:decorative xmlns=""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LE/TE</a:t>
            </a:r>
            <a:endParaRPr lang="en-US" sz="1200" dirty="0"/>
          </a:p>
        </p:txBody>
      </p:sp>
      <p:sp>
        <p:nvSpPr>
          <p:cNvPr id="13" name="Rectangle 12">
            <a:extLst>
              <a:ext uri="{FF2B5EF4-FFF2-40B4-BE49-F238E27FC236}">
                <a16:creationId xmlns:a16="http://schemas.microsoft.com/office/drawing/2014/main" id="{EEC3D0FF-B59D-47D4-8EEE-5EF3EA7C3CC0}"/>
              </a:ext>
              <a:ext uri="{C183D7F6-B498-43B3-948B-1728B52AA6E4}">
                <adec:decorative xmlns=""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BTO</a:t>
            </a:r>
            <a:endParaRPr lang="en-US" sz="1200" dirty="0"/>
          </a:p>
        </p:txBody>
      </p:sp>
      <p:sp>
        <p:nvSpPr>
          <p:cNvPr id="2" name="Title 1"/>
          <p:cNvSpPr>
            <a:spLocks noGrp="1"/>
          </p:cNvSpPr>
          <p:nvPr>
            <p:ph type="title"/>
          </p:nvPr>
        </p:nvSpPr>
        <p:spPr>
          <a:xfrm>
            <a:off x="580724" y="477023"/>
            <a:ext cx="3856522" cy="772107"/>
          </a:xfrm>
        </p:spPr>
        <p:txBody>
          <a:bodyPr/>
          <a:lstStyle/>
          <a:p>
            <a:r>
              <a:rPr lang="en-US" dirty="0" smtClean="0"/>
              <a:t>Achievement Gap</a:t>
            </a:r>
            <a:endParaRPr lang="en-US" dirty="0"/>
          </a:p>
        </p:txBody>
      </p:sp>
      <p:sp>
        <p:nvSpPr>
          <p:cNvPr id="17" name="Isosceles Triangle 16">
            <a:extLst>
              <a:ext uri="{FF2B5EF4-FFF2-40B4-BE49-F238E27FC236}">
                <a16:creationId xmlns:a16="http://schemas.microsoft.com/office/drawing/2014/main" id="{C1168A37-F12A-42E8-A95E-69747461C003}"/>
              </a:ext>
              <a:ext uri="{C183D7F6-B498-43B3-948B-1728B52AA6E4}">
                <adec:decorative xmlns="" xmlns:adec="http://schemas.microsoft.com/office/drawing/2017/decorative" val="1"/>
              </a:ext>
            </a:extLst>
          </p:cNvPr>
          <p:cNvSpPr/>
          <p:nvPr/>
        </p:nvSpPr>
        <p:spPr>
          <a:xfrm rot="10800000">
            <a:off x="4902070"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Content Placeholder 2"/>
          <p:cNvSpPr>
            <a:spLocks noGrp="1"/>
          </p:cNvSpPr>
          <p:nvPr>
            <p:ph idx="1"/>
          </p:nvPr>
        </p:nvSpPr>
        <p:spPr>
          <a:xfrm>
            <a:off x="98236" y="1629634"/>
            <a:ext cx="4975459" cy="4351338"/>
          </a:xfrm>
        </p:spPr>
        <p:txBody>
          <a:bodyPr/>
          <a:lstStyle/>
          <a:p>
            <a:r>
              <a:rPr lang="en-US" dirty="0"/>
              <a:t>Achievement Gap considers Gap Size and Gap </a:t>
            </a:r>
            <a:r>
              <a:rPr lang="en-US" dirty="0" smtClean="0"/>
              <a:t>Change</a:t>
            </a:r>
          </a:p>
          <a:p>
            <a:r>
              <a:rPr lang="en-US" dirty="0" smtClean="0"/>
              <a:t>For </a:t>
            </a:r>
            <a:r>
              <a:rPr lang="en-US" dirty="0"/>
              <a:t>these calculations, the scale scores for </a:t>
            </a:r>
            <a:r>
              <a:rPr lang="en-US" dirty="0" smtClean="0"/>
              <a:t>full academic year (FAY) </a:t>
            </a:r>
            <a:r>
              <a:rPr lang="en-US" dirty="0"/>
              <a:t>students are converted to ƶ </a:t>
            </a:r>
            <a:r>
              <a:rPr lang="en-US" dirty="0" smtClean="0"/>
              <a:t>scores</a:t>
            </a:r>
            <a:endParaRPr lang="en-US" dirty="0"/>
          </a:p>
          <a:p>
            <a:r>
              <a:rPr lang="en-US" dirty="0"/>
              <a:t> The goal of measuring achievement gap reduction is to focus on increasing the achievement of the schools’ lowest achieving students relative to the </a:t>
            </a:r>
            <a:r>
              <a:rPr lang="en-US" dirty="0" smtClean="0"/>
              <a:t>norms and world averages</a:t>
            </a:r>
          </a:p>
          <a:p>
            <a:r>
              <a:rPr lang="en-US" dirty="0"/>
              <a:t>Achievement Gap points on the </a:t>
            </a:r>
            <a:r>
              <a:rPr lang="en-US" dirty="0" smtClean="0"/>
              <a:t>CCRI </a:t>
            </a:r>
            <a:r>
              <a:rPr lang="en-US" dirty="0"/>
              <a:t>are derived by first calculating the achievement gap size and the achievement gap change for a </a:t>
            </a:r>
            <a:r>
              <a:rPr lang="en-US" dirty="0" smtClean="0"/>
              <a:t>school</a:t>
            </a:r>
          </a:p>
        </p:txBody>
      </p:sp>
      <p:pic>
        <p:nvPicPr>
          <p:cNvPr id="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3493" y="546650"/>
            <a:ext cx="7000232" cy="3943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3493" y="4558768"/>
            <a:ext cx="3452813"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1087" y="4585755"/>
            <a:ext cx="3322638"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066723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934DE9-1653-4F9E-B307-C53A27B2182D}"/>
              </a:ext>
            </a:extLst>
          </p:cNvPr>
          <p:cNvSpPr>
            <a:spLocks noGrp="1"/>
          </p:cNvSpPr>
          <p:nvPr>
            <p:ph type="sldNum" sz="quarter" idx="10"/>
          </p:nvPr>
        </p:nvSpPr>
        <p:spPr>
          <a:noFill/>
        </p:spPr>
        <p:txBody>
          <a:bodyPr/>
          <a:lstStyle/>
          <a:p>
            <a:r>
              <a:rPr lang="en-US" smtClean="0"/>
              <a:t>PAGE </a:t>
            </a:r>
            <a:fld id="{4A9B5881-4007-4345-955A-79C2656F0C49}" type="slidenum">
              <a:rPr lang="en-US" smtClean="0"/>
              <a:pPr/>
              <a:t>22</a:t>
            </a:fld>
            <a:endParaRPr lang="en-US" dirty="0"/>
          </a:p>
        </p:txBody>
      </p:sp>
      <p:sp>
        <p:nvSpPr>
          <p:cNvPr id="8" name="Rectangle 7">
            <a:extLst>
              <a:ext uri="{FF2B5EF4-FFF2-40B4-BE49-F238E27FC236}">
                <a16:creationId xmlns:a16="http://schemas.microsoft.com/office/drawing/2014/main" id="{5FE2B34C-7760-453F-8A81-50335F1BD6C4}"/>
              </a:ext>
              <a:ext uri="{C183D7F6-B498-43B3-948B-1728B52AA6E4}">
                <adec:decorative xmlns="" xmlns:adec="http://schemas.microsoft.com/office/drawing/2017/decorative" val="1"/>
              </a:ext>
            </a:extLst>
          </p:cNvPr>
          <p:cNvSpPr/>
          <p:nvPr/>
        </p:nvSpPr>
        <p:spPr>
          <a:xfrm>
            <a:off x="1145309" y="6557847"/>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School Climate</a:t>
            </a:r>
            <a:endParaRPr lang="en-US" sz="1200" dirty="0"/>
          </a:p>
        </p:txBody>
      </p:sp>
      <p:sp>
        <p:nvSpPr>
          <p:cNvPr id="9" name="Rectangle 8">
            <a:extLst>
              <a:ext uri="{FF2B5EF4-FFF2-40B4-BE49-F238E27FC236}">
                <a16:creationId xmlns:a16="http://schemas.microsoft.com/office/drawing/2014/main" id="{8BED1379-2C64-4902-A414-90051165C903}"/>
              </a:ext>
              <a:ext uri="{C183D7F6-B498-43B3-948B-1728B52AA6E4}">
                <adec:decorative xmlns="" xmlns:adec="http://schemas.microsoft.com/office/drawing/2017/decorative" val="1"/>
              </a:ext>
            </a:extLst>
          </p:cNvPr>
          <p:cNvSpPr/>
          <p:nvPr/>
        </p:nvSpPr>
        <p:spPr>
          <a:xfrm>
            <a:off x="3697432" y="6361476"/>
            <a:ext cx="2552123"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CCRI</a:t>
            </a:r>
            <a:endParaRPr lang="en-US" sz="1200" dirty="0"/>
          </a:p>
        </p:txBody>
      </p:sp>
      <p:sp>
        <p:nvSpPr>
          <p:cNvPr id="11" name="Rectangle 10">
            <a:extLst>
              <a:ext uri="{FF2B5EF4-FFF2-40B4-BE49-F238E27FC236}">
                <a16:creationId xmlns:a16="http://schemas.microsoft.com/office/drawing/2014/main" id="{774383B4-AACC-4685-AB80-6888FAA0B696}"/>
              </a:ext>
              <a:ext uri="{C183D7F6-B498-43B3-948B-1728B52AA6E4}">
                <adec:decorative xmlns=""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LE/TE</a:t>
            </a:r>
            <a:endParaRPr lang="en-US" sz="1200" dirty="0"/>
          </a:p>
        </p:txBody>
      </p:sp>
      <p:sp>
        <p:nvSpPr>
          <p:cNvPr id="13" name="Rectangle 12">
            <a:extLst>
              <a:ext uri="{FF2B5EF4-FFF2-40B4-BE49-F238E27FC236}">
                <a16:creationId xmlns:a16="http://schemas.microsoft.com/office/drawing/2014/main" id="{EEC3D0FF-B59D-47D4-8EEE-5EF3EA7C3CC0}"/>
              </a:ext>
              <a:ext uri="{C183D7F6-B498-43B3-948B-1728B52AA6E4}">
                <adec:decorative xmlns=""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BTO</a:t>
            </a:r>
            <a:endParaRPr lang="en-US" sz="1200" dirty="0"/>
          </a:p>
        </p:txBody>
      </p:sp>
      <p:sp>
        <p:nvSpPr>
          <p:cNvPr id="2" name="Title 1"/>
          <p:cNvSpPr>
            <a:spLocks noGrp="1"/>
          </p:cNvSpPr>
          <p:nvPr>
            <p:ph type="title"/>
          </p:nvPr>
        </p:nvSpPr>
        <p:spPr>
          <a:xfrm>
            <a:off x="580723" y="477023"/>
            <a:ext cx="1931471" cy="772107"/>
          </a:xfrm>
        </p:spPr>
        <p:txBody>
          <a:bodyPr/>
          <a:lstStyle/>
          <a:p>
            <a:r>
              <a:rPr lang="en-US" dirty="0" smtClean="0"/>
              <a:t>Progress</a:t>
            </a:r>
            <a:endParaRPr lang="en-US" dirty="0"/>
          </a:p>
        </p:txBody>
      </p:sp>
      <p:sp>
        <p:nvSpPr>
          <p:cNvPr id="17" name="Isosceles Triangle 16">
            <a:extLst>
              <a:ext uri="{FF2B5EF4-FFF2-40B4-BE49-F238E27FC236}">
                <a16:creationId xmlns:a16="http://schemas.microsoft.com/office/drawing/2014/main" id="{C1168A37-F12A-42E8-A95E-69747461C003}"/>
              </a:ext>
              <a:ext uri="{C183D7F6-B498-43B3-948B-1728B52AA6E4}">
                <adec:decorative xmlns="" xmlns:adec="http://schemas.microsoft.com/office/drawing/2017/decorative" val="1"/>
              </a:ext>
            </a:extLst>
          </p:cNvPr>
          <p:cNvSpPr/>
          <p:nvPr/>
        </p:nvSpPr>
        <p:spPr>
          <a:xfrm rot="10800000">
            <a:off x="4902070"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Content Placeholder 2"/>
          <p:cNvSpPr>
            <a:spLocks noGrp="1"/>
          </p:cNvSpPr>
          <p:nvPr>
            <p:ph idx="1"/>
          </p:nvPr>
        </p:nvSpPr>
        <p:spPr>
          <a:xfrm>
            <a:off x="829756" y="1629634"/>
            <a:ext cx="10633932" cy="4351338"/>
          </a:xfrm>
        </p:spPr>
        <p:txBody>
          <a:bodyPr>
            <a:normAutofit fontScale="92500" lnSpcReduction="10000"/>
          </a:bodyPr>
          <a:lstStyle/>
          <a:p>
            <a:r>
              <a:rPr lang="en-US" dirty="0"/>
              <a:t>The </a:t>
            </a:r>
            <a:r>
              <a:rPr lang="en-US" dirty="0" smtClean="0"/>
              <a:t>Student Growth Percentile (SGP) </a:t>
            </a:r>
            <a:r>
              <a:rPr lang="en-US" dirty="0"/>
              <a:t>describes a student’s growth relative to other students with similar prior </a:t>
            </a:r>
            <a:r>
              <a:rPr lang="en-US" dirty="0" smtClean="0"/>
              <a:t>achievement</a:t>
            </a:r>
            <a:endParaRPr lang="en-US" dirty="0"/>
          </a:p>
          <a:p>
            <a:r>
              <a:rPr lang="en-US" dirty="0" smtClean="0"/>
              <a:t>Each </a:t>
            </a:r>
            <a:r>
              <a:rPr lang="en-US" dirty="0"/>
              <a:t>student obtains a growth percentile, indicating his or her “rank” on current achievement relative to other students with similar score histories </a:t>
            </a:r>
            <a:r>
              <a:rPr lang="en-US" dirty="0" smtClean="0"/>
              <a:t>(worldwide)</a:t>
            </a:r>
            <a:endParaRPr lang="en-US" dirty="0"/>
          </a:p>
          <a:p>
            <a:r>
              <a:rPr lang="en-US" dirty="0" smtClean="0"/>
              <a:t>A </a:t>
            </a:r>
            <a:r>
              <a:rPr lang="en-US" dirty="0"/>
              <a:t>student’s growth percentile can range from 1 to </a:t>
            </a:r>
            <a:r>
              <a:rPr lang="en-US" dirty="0" smtClean="0"/>
              <a:t>99</a:t>
            </a:r>
            <a:endParaRPr lang="en-US" dirty="0"/>
          </a:p>
          <a:p>
            <a:r>
              <a:rPr lang="en-US" dirty="0" smtClean="0"/>
              <a:t>Every </a:t>
            </a:r>
            <a:r>
              <a:rPr lang="en-US" dirty="0"/>
              <a:t>student’s SGP has the potential to earn points towards the Progress </a:t>
            </a:r>
            <a:r>
              <a:rPr lang="en-US" dirty="0" smtClean="0"/>
              <a:t>Score</a:t>
            </a:r>
            <a:endParaRPr lang="en-US" dirty="0"/>
          </a:p>
          <a:p>
            <a:r>
              <a:rPr lang="en-US" dirty="0" smtClean="0"/>
              <a:t>Progress </a:t>
            </a:r>
            <a:r>
              <a:rPr lang="en-US" dirty="0"/>
              <a:t>calculations will utilize SGPs for FAY </a:t>
            </a:r>
            <a:r>
              <a:rPr lang="en-US" dirty="0" smtClean="0"/>
              <a:t>students</a:t>
            </a:r>
          </a:p>
          <a:p>
            <a:r>
              <a:rPr lang="en-US" dirty="0"/>
              <a:t>Students shall attend 90% of the instructional length of the course in order for the student’s </a:t>
            </a:r>
            <a:r>
              <a:rPr lang="en-US" dirty="0" smtClean="0"/>
              <a:t>data to </a:t>
            </a:r>
            <a:r>
              <a:rPr lang="en-US" dirty="0"/>
              <a:t>be included in the growth score for evaluation. Please note this attendance requirement will </a:t>
            </a:r>
            <a:r>
              <a:rPr lang="en-US" dirty="0" smtClean="0"/>
              <a:t>be phased </a:t>
            </a:r>
            <a:r>
              <a:rPr lang="en-US" dirty="0"/>
              <a:t>in over a three year </a:t>
            </a:r>
            <a:r>
              <a:rPr lang="en-US" dirty="0" smtClean="0"/>
              <a:t>period</a:t>
            </a:r>
          </a:p>
          <a:p>
            <a:r>
              <a:rPr lang="en-US" dirty="0"/>
              <a:t>SGPs can be compared across grade levels and across subject areas, meaning summary </a:t>
            </a:r>
            <a:r>
              <a:rPr lang="en-US" dirty="0" smtClean="0"/>
              <a:t>measures also </a:t>
            </a:r>
            <a:r>
              <a:rPr lang="en-US" dirty="0"/>
              <a:t>can be aggregated across grade levels and subject areas and describes growth in terms </a:t>
            </a:r>
            <a:r>
              <a:rPr lang="en-US" dirty="0" smtClean="0"/>
              <a:t>of how </a:t>
            </a:r>
            <a:r>
              <a:rPr lang="en-US" dirty="0"/>
              <a:t>a student performed in the current year relative to other students who have a </a:t>
            </a:r>
            <a:r>
              <a:rPr lang="en-US" dirty="0" smtClean="0"/>
              <a:t>similar academic history</a:t>
            </a:r>
          </a:p>
          <a:p>
            <a:r>
              <a:rPr lang="en-US" dirty="0" smtClean="0"/>
              <a:t>SGP rages are: low (0-34), typical (35-65), and high (66-99)</a:t>
            </a:r>
            <a:endParaRPr lang="en-US" dirty="0"/>
          </a:p>
          <a:p>
            <a:endParaRPr lang="en-US" dirty="0"/>
          </a:p>
        </p:txBody>
      </p:sp>
    </p:spTree>
    <p:extLst>
      <p:ext uri="{BB962C8B-B14F-4D97-AF65-F5344CB8AC3E}">
        <p14:creationId xmlns:p14="http://schemas.microsoft.com/office/powerpoint/2010/main" val="384228796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934DE9-1653-4F9E-B307-C53A27B2182D}"/>
              </a:ext>
            </a:extLst>
          </p:cNvPr>
          <p:cNvSpPr>
            <a:spLocks noGrp="1"/>
          </p:cNvSpPr>
          <p:nvPr>
            <p:ph type="sldNum" sz="quarter" idx="10"/>
          </p:nvPr>
        </p:nvSpPr>
        <p:spPr>
          <a:noFill/>
        </p:spPr>
        <p:txBody>
          <a:bodyPr/>
          <a:lstStyle/>
          <a:p>
            <a:r>
              <a:rPr lang="en-US" smtClean="0"/>
              <a:t>PAGE </a:t>
            </a:r>
            <a:fld id="{4A9B5881-4007-4345-955A-79C2656F0C49}" type="slidenum">
              <a:rPr lang="en-US" smtClean="0"/>
              <a:pPr/>
              <a:t>23</a:t>
            </a:fld>
            <a:endParaRPr lang="en-US" dirty="0"/>
          </a:p>
        </p:txBody>
      </p:sp>
      <p:sp>
        <p:nvSpPr>
          <p:cNvPr id="8" name="Rectangle 7">
            <a:extLst>
              <a:ext uri="{FF2B5EF4-FFF2-40B4-BE49-F238E27FC236}">
                <a16:creationId xmlns:a16="http://schemas.microsoft.com/office/drawing/2014/main" id="{5FE2B34C-7760-453F-8A81-50335F1BD6C4}"/>
              </a:ext>
              <a:ext uri="{C183D7F6-B498-43B3-948B-1728B52AA6E4}">
                <adec:decorative xmlns="" xmlns:adec="http://schemas.microsoft.com/office/drawing/2017/decorative" val="1"/>
              </a:ext>
            </a:extLst>
          </p:cNvPr>
          <p:cNvSpPr/>
          <p:nvPr/>
        </p:nvSpPr>
        <p:spPr>
          <a:xfrm>
            <a:off x="1145309" y="6557847"/>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School Climate</a:t>
            </a:r>
            <a:endParaRPr lang="en-US" sz="1200" dirty="0"/>
          </a:p>
        </p:txBody>
      </p:sp>
      <p:sp>
        <p:nvSpPr>
          <p:cNvPr id="9" name="Rectangle 8">
            <a:extLst>
              <a:ext uri="{FF2B5EF4-FFF2-40B4-BE49-F238E27FC236}">
                <a16:creationId xmlns:a16="http://schemas.microsoft.com/office/drawing/2014/main" id="{8BED1379-2C64-4902-A414-90051165C903}"/>
              </a:ext>
              <a:ext uri="{C183D7F6-B498-43B3-948B-1728B52AA6E4}">
                <adec:decorative xmlns="" xmlns:adec="http://schemas.microsoft.com/office/drawing/2017/decorative" val="1"/>
              </a:ext>
            </a:extLst>
          </p:cNvPr>
          <p:cNvSpPr/>
          <p:nvPr/>
        </p:nvSpPr>
        <p:spPr>
          <a:xfrm>
            <a:off x="3697432" y="6361476"/>
            <a:ext cx="2552123"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CCRI</a:t>
            </a:r>
            <a:endParaRPr lang="en-US" sz="1200" dirty="0"/>
          </a:p>
        </p:txBody>
      </p:sp>
      <p:sp>
        <p:nvSpPr>
          <p:cNvPr id="11" name="Rectangle 10">
            <a:extLst>
              <a:ext uri="{FF2B5EF4-FFF2-40B4-BE49-F238E27FC236}">
                <a16:creationId xmlns:a16="http://schemas.microsoft.com/office/drawing/2014/main" id="{774383B4-AACC-4685-AB80-6888FAA0B696}"/>
              </a:ext>
              <a:ext uri="{C183D7F6-B498-43B3-948B-1728B52AA6E4}">
                <adec:decorative xmlns=""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LE/TE</a:t>
            </a:r>
            <a:endParaRPr lang="en-US" sz="1200" dirty="0"/>
          </a:p>
        </p:txBody>
      </p:sp>
      <p:sp>
        <p:nvSpPr>
          <p:cNvPr id="13" name="Rectangle 12">
            <a:extLst>
              <a:ext uri="{FF2B5EF4-FFF2-40B4-BE49-F238E27FC236}">
                <a16:creationId xmlns:a16="http://schemas.microsoft.com/office/drawing/2014/main" id="{EEC3D0FF-B59D-47D4-8EEE-5EF3EA7C3CC0}"/>
              </a:ext>
              <a:ext uri="{C183D7F6-B498-43B3-948B-1728B52AA6E4}">
                <adec:decorative xmlns=""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BTO</a:t>
            </a:r>
            <a:endParaRPr lang="en-US" sz="1200" dirty="0"/>
          </a:p>
        </p:txBody>
      </p:sp>
      <p:sp>
        <p:nvSpPr>
          <p:cNvPr id="2" name="Title 1"/>
          <p:cNvSpPr>
            <a:spLocks noGrp="1"/>
          </p:cNvSpPr>
          <p:nvPr>
            <p:ph type="title"/>
          </p:nvPr>
        </p:nvSpPr>
        <p:spPr>
          <a:xfrm>
            <a:off x="580724" y="477023"/>
            <a:ext cx="4703546" cy="772107"/>
          </a:xfrm>
        </p:spPr>
        <p:txBody>
          <a:bodyPr/>
          <a:lstStyle/>
          <a:p>
            <a:r>
              <a:rPr lang="en-US" dirty="0" smtClean="0"/>
              <a:t>9-12 Readiness</a:t>
            </a:r>
            <a:endParaRPr lang="en-US" dirty="0"/>
          </a:p>
        </p:txBody>
      </p:sp>
      <p:sp>
        <p:nvSpPr>
          <p:cNvPr id="17" name="Isosceles Triangle 16">
            <a:extLst>
              <a:ext uri="{FF2B5EF4-FFF2-40B4-BE49-F238E27FC236}">
                <a16:creationId xmlns:a16="http://schemas.microsoft.com/office/drawing/2014/main" id="{C1168A37-F12A-42E8-A95E-69747461C003}"/>
              </a:ext>
              <a:ext uri="{C183D7F6-B498-43B3-948B-1728B52AA6E4}">
                <adec:decorative xmlns="" xmlns:adec="http://schemas.microsoft.com/office/drawing/2017/decorative" val="1"/>
              </a:ext>
            </a:extLst>
          </p:cNvPr>
          <p:cNvSpPr/>
          <p:nvPr/>
        </p:nvSpPr>
        <p:spPr>
          <a:xfrm rot="10800000">
            <a:off x="4902070"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Content Placeholder 2"/>
          <p:cNvSpPr>
            <a:spLocks noGrp="1"/>
          </p:cNvSpPr>
          <p:nvPr>
            <p:ph idx="1"/>
          </p:nvPr>
        </p:nvSpPr>
        <p:spPr>
          <a:xfrm>
            <a:off x="829756" y="1629634"/>
            <a:ext cx="10633932" cy="4351338"/>
          </a:xfrm>
        </p:spPr>
        <p:txBody>
          <a:bodyPr>
            <a:normAutofit lnSpcReduction="10000"/>
          </a:bodyPr>
          <a:lstStyle/>
          <a:p>
            <a:r>
              <a:rPr lang="en-US" dirty="0"/>
              <a:t>Percent of graduates completing </a:t>
            </a:r>
            <a:r>
              <a:rPr lang="en-US" dirty="0" smtClean="0"/>
              <a:t>an engineering/medicine </a:t>
            </a:r>
            <a:r>
              <a:rPr lang="en-US" dirty="0"/>
              <a:t>pathway, or an advanced academic pathway, or a fine arts pathway, or a world language pathway within their program of study</a:t>
            </a:r>
          </a:p>
          <a:p>
            <a:r>
              <a:rPr lang="en-US" dirty="0"/>
              <a:t>Percent of  </a:t>
            </a:r>
            <a:r>
              <a:rPr lang="en-US" dirty="0" smtClean="0"/>
              <a:t>engineering/medicine pathway students who complete AP assessments successfully</a:t>
            </a:r>
            <a:endParaRPr lang="en-US" dirty="0"/>
          </a:p>
          <a:p>
            <a:r>
              <a:rPr lang="en-US" dirty="0"/>
              <a:t>Percent of graduates </a:t>
            </a:r>
            <a:r>
              <a:rPr lang="en-US" dirty="0" smtClean="0"/>
              <a:t>proceeding to the army, or police academy, or vocational school </a:t>
            </a:r>
            <a:r>
              <a:rPr lang="en-US" dirty="0"/>
              <a:t>not requiring remediation or learning support courses; </a:t>
            </a:r>
            <a:r>
              <a:rPr lang="en-US" dirty="0" smtClean="0"/>
              <a:t>or </a:t>
            </a:r>
            <a:r>
              <a:rPr lang="en-US" dirty="0"/>
              <a:t>scoring at least 1550 out of 2400 on the combined SAT; or scoring 3 or higher on two or more AP exams; or scoring 4 or higher on two or more IB exams</a:t>
            </a:r>
          </a:p>
          <a:p>
            <a:r>
              <a:rPr lang="en-US" dirty="0"/>
              <a:t>Percent of graduates earning high school credit(s) for accelerated enrollment </a:t>
            </a:r>
            <a:r>
              <a:rPr lang="en-US" dirty="0" smtClean="0"/>
              <a:t>via </a:t>
            </a:r>
            <a:r>
              <a:rPr lang="en-US" dirty="0"/>
              <a:t>Early College, Gateway to College, Advanced Placement courses, or International Baccalaureate courses</a:t>
            </a:r>
          </a:p>
          <a:p>
            <a:r>
              <a:rPr lang="en-US" dirty="0"/>
              <a:t>Percent of graduates earning 2 or more high school credits in the same world </a:t>
            </a:r>
            <a:r>
              <a:rPr lang="en-US" dirty="0" smtClean="0"/>
              <a:t>language</a:t>
            </a:r>
            <a:endParaRPr lang="en-US" dirty="0"/>
          </a:p>
          <a:p>
            <a:r>
              <a:rPr lang="en-US" dirty="0"/>
              <a:t>Percent of students scoring at Meets or Exceeds on the </a:t>
            </a:r>
            <a:r>
              <a:rPr lang="en-US" dirty="0" smtClean="0"/>
              <a:t>TOEFL/IELTS Writing </a:t>
            </a:r>
            <a:r>
              <a:rPr lang="en-US" dirty="0"/>
              <a:t>Test </a:t>
            </a:r>
          </a:p>
          <a:p>
            <a:r>
              <a:rPr lang="en-US" dirty="0"/>
              <a:t>Percent of students achieving a Lexile measure greater than or equal to 1275 </a:t>
            </a:r>
            <a:endParaRPr lang="en-US" dirty="0" smtClean="0"/>
          </a:p>
          <a:p>
            <a:r>
              <a:rPr lang="en-US" dirty="0" smtClean="0"/>
              <a:t>Student </a:t>
            </a:r>
            <a:r>
              <a:rPr lang="en-US" dirty="0"/>
              <a:t>Attendance Rate (%) </a:t>
            </a:r>
            <a:endParaRPr lang="en-US" dirty="0" smtClean="0"/>
          </a:p>
          <a:p>
            <a:r>
              <a:rPr lang="en-US" dirty="0" smtClean="0"/>
              <a:t>Cohort Graduation Rate (%)</a:t>
            </a:r>
            <a:endParaRPr lang="en-US" dirty="0"/>
          </a:p>
        </p:txBody>
      </p:sp>
    </p:spTree>
    <p:extLst>
      <p:ext uri="{BB962C8B-B14F-4D97-AF65-F5344CB8AC3E}">
        <p14:creationId xmlns:p14="http://schemas.microsoft.com/office/powerpoint/2010/main" val="291708728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934DE9-1653-4F9E-B307-C53A27B2182D}"/>
              </a:ext>
            </a:extLst>
          </p:cNvPr>
          <p:cNvSpPr>
            <a:spLocks noGrp="1"/>
          </p:cNvSpPr>
          <p:nvPr>
            <p:ph type="sldNum" sz="quarter" idx="10"/>
          </p:nvPr>
        </p:nvSpPr>
        <p:spPr>
          <a:noFill/>
        </p:spPr>
        <p:txBody>
          <a:bodyPr/>
          <a:lstStyle/>
          <a:p>
            <a:r>
              <a:rPr lang="en-US" smtClean="0"/>
              <a:t>PAGE </a:t>
            </a:r>
            <a:fld id="{4A9B5881-4007-4345-955A-79C2656F0C49}" type="slidenum">
              <a:rPr lang="en-US" smtClean="0"/>
              <a:pPr/>
              <a:t>24</a:t>
            </a:fld>
            <a:endParaRPr lang="en-US" dirty="0"/>
          </a:p>
        </p:txBody>
      </p:sp>
      <p:sp>
        <p:nvSpPr>
          <p:cNvPr id="8" name="Rectangle 7">
            <a:extLst>
              <a:ext uri="{FF2B5EF4-FFF2-40B4-BE49-F238E27FC236}">
                <a16:creationId xmlns:a16="http://schemas.microsoft.com/office/drawing/2014/main" id="{5FE2B34C-7760-453F-8A81-50335F1BD6C4}"/>
              </a:ext>
              <a:ext uri="{C183D7F6-B498-43B3-948B-1728B52AA6E4}">
                <adec:decorative xmlns="" xmlns:adec="http://schemas.microsoft.com/office/drawing/2017/decorative" val="1"/>
              </a:ext>
            </a:extLst>
          </p:cNvPr>
          <p:cNvSpPr/>
          <p:nvPr/>
        </p:nvSpPr>
        <p:spPr>
          <a:xfrm>
            <a:off x="1145309" y="6557847"/>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School Climate</a:t>
            </a:r>
            <a:endParaRPr lang="en-US" sz="1200" dirty="0"/>
          </a:p>
        </p:txBody>
      </p:sp>
      <p:sp>
        <p:nvSpPr>
          <p:cNvPr id="9" name="Rectangle 8">
            <a:extLst>
              <a:ext uri="{FF2B5EF4-FFF2-40B4-BE49-F238E27FC236}">
                <a16:creationId xmlns:a16="http://schemas.microsoft.com/office/drawing/2014/main" id="{8BED1379-2C64-4902-A414-90051165C903}"/>
              </a:ext>
              <a:ext uri="{C183D7F6-B498-43B3-948B-1728B52AA6E4}">
                <adec:decorative xmlns="" xmlns:adec="http://schemas.microsoft.com/office/drawing/2017/decorative" val="1"/>
              </a:ext>
            </a:extLst>
          </p:cNvPr>
          <p:cNvSpPr/>
          <p:nvPr/>
        </p:nvSpPr>
        <p:spPr>
          <a:xfrm>
            <a:off x="3697432" y="6361476"/>
            <a:ext cx="2552123"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CCRI</a:t>
            </a:r>
            <a:endParaRPr lang="en-US" sz="1200" dirty="0"/>
          </a:p>
        </p:txBody>
      </p:sp>
      <p:sp>
        <p:nvSpPr>
          <p:cNvPr id="11" name="Rectangle 10">
            <a:extLst>
              <a:ext uri="{FF2B5EF4-FFF2-40B4-BE49-F238E27FC236}">
                <a16:creationId xmlns:a16="http://schemas.microsoft.com/office/drawing/2014/main" id="{774383B4-AACC-4685-AB80-6888FAA0B696}"/>
              </a:ext>
              <a:ext uri="{C183D7F6-B498-43B3-948B-1728B52AA6E4}">
                <adec:decorative xmlns=""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LE/TE</a:t>
            </a:r>
            <a:endParaRPr lang="en-US" sz="1200" dirty="0"/>
          </a:p>
        </p:txBody>
      </p:sp>
      <p:sp>
        <p:nvSpPr>
          <p:cNvPr id="13" name="Rectangle 12">
            <a:extLst>
              <a:ext uri="{FF2B5EF4-FFF2-40B4-BE49-F238E27FC236}">
                <a16:creationId xmlns:a16="http://schemas.microsoft.com/office/drawing/2014/main" id="{EEC3D0FF-B59D-47D4-8EEE-5EF3EA7C3CC0}"/>
              </a:ext>
              <a:ext uri="{C183D7F6-B498-43B3-948B-1728B52AA6E4}">
                <adec:decorative xmlns=""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BTO</a:t>
            </a:r>
            <a:endParaRPr lang="en-US" sz="1200" dirty="0"/>
          </a:p>
        </p:txBody>
      </p:sp>
      <p:sp>
        <p:nvSpPr>
          <p:cNvPr id="2" name="Title 1"/>
          <p:cNvSpPr>
            <a:spLocks noGrp="1"/>
          </p:cNvSpPr>
          <p:nvPr>
            <p:ph type="title"/>
          </p:nvPr>
        </p:nvSpPr>
        <p:spPr>
          <a:xfrm>
            <a:off x="580724" y="477023"/>
            <a:ext cx="4703546" cy="772107"/>
          </a:xfrm>
        </p:spPr>
        <p:txBody>
          <a:bodyPr/>
          <a:lstStyle/>
          <a:p>
            <a:r>
              <a:rPr lang="en-US" dirty="0" smtClean="0"/>
              <a:t>K-8 Readiness</a:t>
            </a:r>
            <a:endParaRPr lang="en-US" dirty="0"/>
          </a:p>
        </p:txBody>
      </p:sp>
      <p:sp>
        <p:nvSpPr>
          <p:cNvPr id="17" name="Isosceles Triangle 16">
            <a:extLst>
              <a:ext uri="{FF2B5EF4-FFF2-40B4-BE49-F238E27FC236}">
                <a16:creationId xmlns:a16="http://schemas.microsoft.com/office/drawing/2014/main" id="{C1168A37-F12A-42E8-A95E-69747461C003}"/>
              </a:ext>
              <a:ext uri="{C183D7F6-B498-43B3-948B-1728B52AA6E4}">
                <adec:decorative xmlns="" xmlns:adec="http://schemas.microsoft.com/office/drawing/2017/decorative" val="1"/>
              </a:ext>
            </a:extLst>
          </p:cNvPr>
          <p:cNvSpPr/>
          <p:nvPr/>
        </p:nvSpPr>
        <p:spPr>
          <a:xfrm rot="10800000">
            <a:off x="4902070"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Content Placeholder 2"/>
          <p:cNvSpPr>
            <a:spLocks noGrp="1"/>
          </p:cNvSpPr>
          <p:nvPr>
            <p:ph idx="1"/>
          </p:nvPr>
        </p:nvSpPr>
        <p:spPr>
          <a:xfrm>
            <a:off x="829756" y="1629634"/>
            <a:ext cx="10633932" cy="4351338"/>
          </a:xfrm>
        </p:spPr>
        <p:txBody>
          <a:bodyPr>
            <a:normAutofit fontScale="92500" lnSpcReduction="20000"/>
          </a:bodyPr>
          <a:lstStyle/>
          <a:p>
            <a:r>
              <a:rPr lang="en-US" dirty="0"/>
              <a:t>Percent of English Learners with positive movement from one Performance Band to a higher Performance Band as measured by the </a:t>
            </a:r>
            <a:r>
              <a:rPr lang="en-US" dirty="0" smtClean="0"/>
              <a:t>WIDA </a:t>
            </a:r>
            <a:r>
              <a:rPr lang="en-US" dirty="0"/>
              <a:t>for ELLs</a:t>
            </a:r>
          </a:p>
          <a:p>
            <a:r>
              <a:rPr lang="en-US" dirty="0"/>
              <a:t>Percent of Students With Disabilities served in general education environments greater than 80% of the school day</a:t>
            </a:r>
          </a:p>
          <a:p>
            <a:r>
              <a:rPr lang="en-US" dirty="0"/>
              <a:t>Percent of students scoring at Meets or Exceeds on the </a:t>
            </a:r>
            <a:r>
              <a:rPr lang="en-US" dirty="0" smtClean="0"/>
              <a:t>5/8</a:t>
            </a:r>
            <a:r>
              <a:rPr lang="en-US" baseline="30000" dirty="0" smtClean="0"/>
              <a:t>th</a:t>
            </a:r>
            <a:r>
              <a:rPr lang="en-US" dirty="0" smtClean="0"/>
              <a:t> Grade </a:t>
            </a:r>
            <a:r>
              <a:rPr lang="en-US" dirty="0"/>
              <a:t>Writing Assessment (required participation rate ≥ 95</a:t>
            </a:r>
            <a:r>
              <a:rPr lang="en-US" dirty="0" smtClean="0"/>
              <a:t>%)</a:t>
            </a:r>
          </a:p>
          <a:p>
            <a:r>
              <a:rPr lang="en-US" dirty="0"/>
              <a:t>Percent of students in grade 3 achieving a Lexile measure equal to or greater than 650</a:t>
            </a:r>
          </a:p>
          <a:p>
            <a:r>
              <a:rPr lang="en-US" dirty="0"/>
              <a:t>Percent of students in grade 5 achieving a Lexile measure equal to or greater than </a:t>
            </a:r>
            <a:r>
              <a:rPr lang="en-US" dirty="0" smtClean="0"/>
              <a:t>850</a:t>
            </a:r>
          </a:p>
          <a:p>
            <a:r>
              <a:rPr lang="en-US" dirty="0" smtClean="0"/>
              <a:t>Percent </a:t>
            </a:r>
            <a:r>
              <a:rPr lang="en-US" dirty="0"/>
              <a:t>of students in grade 8 achieving a Lexile measure equal to or greater than </a:t>
            </a:r>
            <a:r>
              <a:rPr lang="en-US" dirty="0" smtClean="0"/>
              <a:t>1050</a:t>
            </a:r>
          </a:p>
          <a:p>
            <a:r>
              <a:rPr lang="en-US" dirty="0"/>
              <a:t>Percent of students in grades 1-5 </a:t>
            </a:r>
            <a:r>
              <a:rPr lang="en-US" dirty="0" smtClean="0"/>
              <a:t>completing </a:t>
            </a:r>
            <a:r>
              <a:rPr lang="en-US" dirty="0"/>
              <a:t>identified number of grade specific career awareness lessons </a:t>
            </a:r>
          </a:p>
          <a:p>
            <a:r>
              <a:rPr lang="en-US" dirty="0"/>
              <a:t>Percent of students completing 2 or </a:t>
            </a:r>
            <a:r>
              <a:rPr lang="en-US" dirty="0" smtClean="0"/>
              <a:t>more </a:t>
            </a:r>
            <a:r>
              <a:rPr lang="en-US" dirty="0"/>
              <a:t>defined career related </a:t>
            </a:r>
            <a:r>
              <a:rPr lang="en-US" dirty="0" smtClean="0"/>
              <a:t>assessments </a:t>
            </a:r>
            <a:r>
              <a:rPr lang="en-US" dirty="0"/>
              <a:t>by the end of grade 8</a:t>
            </a:r>
          </a:p>
          <a:p>
            <a:r>
              <a:rPr lang="en-US" dirty="0"/>
              <a:t>Percent of students with a complete </a:t>
            </a:r>
            <a:r>
              <a:rPr lang="en-US" dirty="0" smtClean="0"/>
              <a:t>defined </a:t>
            </a:r>
            <a:r>
              <a:rPr lang="en-US" dirty="0"/>
              <a:t>Individual Graduation Plan by the end of grade 8</a:t>
            </a:r>
          </a:p>
          <a:p>
            <a:r>
              <a:rPr lang="en-US" dirty="0"/>
              <a:t>Student Attendance </a:t>
            </a:r>
            <a:r>
              <a:rPr lang="en-US" dirty="0" smtClean="0"/>
              <a:t>Rate by subject (%)</a:t>
            </a:r>
          </a:p>
        </p:txBody>
      </p:sp>
    </p:spTree>
    <p:extLst>
      <p:ext uri="{BB962C8B-B14F-4D97-AF65-F5344CB8AC3E}">
        <p14:creationId xmlns:p14="http://schemas.microsoft.com/office/powerpoint/2010/main" val="361802609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934DE9-1653-4F9E-B307-C53A27B2182D}"/>
              </a:ext>
            </a:extLst>
          </p:cNvPr>
          <p:cNvSpPr>
            <a:spLocks noGrp="1"/>
          </p:cNvSpPr>
          <p:nvPr>
            <p:ph type="sldNum" sz="quarter" idx="10"/>
          </p:nvPr>
        </p:nvSpPr>
        <p:spPr>
          <a:noFill/>
        </p:spPr>
        <p:txBody>
          <a:bodyPr/>
          <a:lstStyle/>
          <a:p>
            <a:r>
              <a:rPr lang="en-US" smtClean="0"/>
              <a:t>PAGE </a:t>
            </a:r>
            <a:fld id="{4A9B5881-4007-4345-955A-79C2656F0C49}" type="slidenum">
              <a:rPr lang="en-US" smtClean="0"/>
              <a:pPr/>
              <a:t>25</a:t>
            </a:fld>
            <a:endParaRPr lang="en-US" dirty="0"/>
          </a:p>
        </p:txBody>
      </p:sp>
      <p:sp>
        <p:nvSpPr>
          <p:cNvPr id="8" name="Rectangle 7">
            <a:extLst>
              <a:ext uri="{FF2B5EF4-FFF2-40B4-BE49-F238E27FC236}">
                <a16:creationId xmlns:a16="http://schemas.microsoft.com/office/drawing/2014/main" id="{5FE2B34C-7760-453F-8A81-50335F1BD6C4}"/>
              </a:ext>
              <a:ext uri="{C183D7F6-B498-43B3-948B-1728B52AA6E4}">
                <adec:decorative xmlns="" xmlns:adec="http://schemas.microsoft.com/office/drawing/2017/decorative" val="1"/>
              </a:ext>
            </a:extLst>
          </p:cNvPr>
          <p:cNvSpPr/>
          <p:nvPr/>
        </p:nvSpPr>
        <p:spPr>
          <a:xfrm>
            <a:off x="1145309" y="6557847"/>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School Climate</a:t>
            </a:r>
            <a:endParaRPr lang="en-US" sz="1200" dirty="0"/>
          </a:p>
        </p:txBody>
      </p:sp>
      <p:sp>
        <p:nvSpPr>
          <p:cNvPr id="9" name="Rectangle 8">
            <a:extLst>
              <a:ext uri="{FF2B5EF4-FFF2-40B4-BE49-F238E27FC236}">
                <a16:creationId xmlns:a16="http://schemas.microsoft.com/office/drawing/2014/main" id="{8BED1379-2C64-4902-A414-90051165C903}"/>
              </a:ext>
              <a:ext uri="{C183D7F6-B498-43B3-948B-1728B52AA6E4}">
                <adec:decorative xmlns="" xmlns:adec="http://schemas.microsoft.com/office/drawing/2017/decorative" val="1"/>
              </a:ext>
            </a:extLst>
          </p:cNvPr>
          <p:cNvSpPr/>
          <p:nvPr/>
        </p:nvSpPr>
        <p:spPr>
          <a:xfrm>
            <a:off x="3697432" y="6361476"/>
            <a:ext cx="2552123"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CCRI</a:t>
            </a:r>
            <a:endParaRPr lang="en-US" sz="1200" dirty="0"/>
          </a:p>
        </p:txBody>
      </p:sp>
      <p:sp>
        <p:nvSpPr>
          <p:cNvPr id="11" name="Rectangle 10">
            <a:extLst>
              <a:ext uri="{FF2B5EF4-FFF2-40B4-BE49-F238E27FC236}">
                <a16:creationId xmlns:a16="http://schemas.microsoft.com/office/drawing/2014/main" id="{774383B4-AACC-4685-AB80-6888FAA0B696}"/>
              </a:ext>
              <a:ext uri="{C183D7F6-B498-43B3-948B-1728B52AA6E4}">
                <adec:decorative xmlns=""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LE/TE</a:t>
            </a:r>
            <a:endParaRPr lang="en-US" sz="1200" dirty="0"/>
          </a:p>
        </p:txBody>
      </p:sp>
      <p:sp>
        <p:nvSpPr>
          <p:cNvPr id="13" name="Rectangle 12">
            <a:extLst>
              <a:ext uri="{FF2B5EF4-FFF2-40B4-BE49-F238E27FC236}">
                <a16:creationId xmlns:a16="http://schemas.microsoft.com/office/drawing/2014/main" id="{EEC3D0FF-B59D-47D4-8EEE-5EF3EA7C3CC0}"/>
              </a:ext>
              <a:ext uri="{C183D7F6-B498-43B3-948B-1728B52AA6E4}">
                <adec:decorative xmlns=""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BTO</a:t>
            </a:r>
            <a:endParaRPr lang="en-US" sz="1200" dirty="0"/>
          </a:p>
        </p:txBody>
      </p:sp>
      <p:sp>
        <p:nvSpPr>
          <p:cNvPr id="2" name="Title 1"/>
          <p:cNvSpPr>
            <a:spLocks noGrp="1"/>
          </p:cNvSpPr>
          <p:nvPr>
            <p:ph type="title"/>
          </p:nvPr>
        </p:nvSpPr>
        <p:spPr>
          <a:xfrm>
            <a:off x="580724" y="477023"/>
            <a:ext cx="4905676" cy="772107"/>
          </a:xfrm>
        </p:spPr>
        <p:txBody>
          <a:bodyPr/>
          <a:lstStyle/>
          <a:p>
            <a:r>
              <a:rPr lang="en-US" dirty="0" smtClean="0"/>
              <a:t>9-12 Exceeding the Bar</a:t>
            </a:r>
            <a:endParaRPr lang="en-US" dirty="0"/>
          </a:p>
        </p:txBody>
      </p:sp>
      <p:sp>
        <p:nvSpPr>
          <p:cNvPr id="17" name="Isosceles Triangle 16">
            <a:extLst>
              <a:ext uri="{FF2B5EF4-FFF2-40B4-BE49-F238E27FC236}">
                <a16:creationId xmlns:a16="http://schemas.microsoft.com/office/drawing/2014/main" id="{C1168A37-F12A-42E8-A95E-69747461C003}"/>
              </a:ext>
              <a:ext uri="{C183D7F6-B498-43B3-948B-1728B52AA6E4}">
                <adec:decorative xmlns="" xmlns:adec="http://schemas.microsoft.com/office/drawing/2017/decorative" val="1"/>
              </a:ext>
            </a:extLst>
          </p:cNvPr>
          <p:cNvSpPr/>
          <p:nvPr/>
        </p:nvSpPr>
        <p:spPr>
          <a:xfrm rot="10800000">
            <a:off x="4902070"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Content Placeholder 2"/>
          <p:cNvSpPr>
            <a:spLocks noGrp="1"/>
          </p:cNvSpPr>
          <p:nvPr>
            <p:ph idx="1"/>
          </p:nvPr>
        </p:nvSpPr>
        <p:spPr>
          <a:xfrm>
            <a:off x="829756" y="1339040"/>
            <a:ext cx="10633932" cy="4860592"/>
          </a:xfrm>
        </p:spPr>
        <p:txBody>
          <a:bodyPr>
            <a:normAutofit fontScale="85000" lnSpcReduction="20000"/>
          </a:bodyPr>
          <a:lstStyle/>
          <a:p>
            <a:pPr marL="0" indent="0">
              <a:buNone/>
            </a:pPr>
            <a:r>
              <a:rPr lang="en-US" dirty="0"/>
              <a:t>In addition to </a:t>
            </a:r>
            <a:r>
              <a:rPr lang="en-US" dirty="0" smtClean="0"/>
              <a:t>the </a:t>
            </a:r>
            <a:r>
              <a:rPr lang="en-US" dirty="0"/>
              <a:t>items within the </a:t>
            </a:r>
            <a:r>
              <a:rPr lang="en-US" dirty="0" smtClean="0"/>
              <a:t>CCRI, </a:t>
            </a:r>
            <a:r>
              <a:rPr lang="en-US" dirty="0"/>
              <a:t>high schools may earn additional points for these supplemental indicators.  </a:t>
            </a:r>
          </a:p>
          <a:p>
            <a:r>
              <a:rPr lang="en-US" sz="2100" dirty="0"/>
              <a:t>Percent of graduates taking a nationally recognized college entrance examination</a:t>
            </a:r>
          </a:p>
          <a:p>
            <a:r>
              <a:rPr lang="en-US" sz="2100" dirty="0"/>
              <a:t>Percent of graduates earning credit in a C</a:t>
            </a:r>
            <a:r>
              <a:rPr lang="en-US" sz="2100" dirty="0" smtClean="0"/>
              <a:t>hemistry </a:t>
            </a:r>
            <a:r>
              <a:rPr lang="en-US" sz="2100" dirty="0"/>
              <a:t>course  </a:t>
            </a:r>
          </a:p>
          <a:p>
            <a:r>
              <a:rPr lang="en-US" sz="2100" dirty="0"/>
              <a:t>Percent of first time 9th grade students with disabilities earning </a:t>
            </a:r>
            <a:r>
              <a:rPr lang="en-US" sz="2100" dirty="0" smtClean="0"/>
              <a:t>3 credits </a:t>
            </a:r>
            <a:r>
              <a:rPr lang="en-US" sz="2100" dirty="0"/>
              <a:t>in 3 core content areas (ELA, mathematics, science, social studies)</a:t>
            </a:r>
          </a:p>
          <a:p>
            <a:r>
              <a:rPr lang="en-US" sz="2100" dirty="0"/>
              <a:t>Percent of first time 9th grade students earning 4 </a:t>
            </a:r>
            <a:r>
              <a:rPr lang="en-US" sz="2100" dirty="0" smtClean="0"/>
              <a:t>credits in </a:t>
            </a:r>
            <a:r>
              <a:rPr lang="en-US" sz="2100" dirty="0"/>
              <a:t>4 core content areas (ELA, mathematics, science, social studies)</a:t>
            </a:r>
          </a:p>
          <a:p>
            <a:r>
              <a:rPr lang="en-US" sz="2100" dirty="0" smtClean="0"/>
              <a:t>Percent </a:t>
            </a:r>
            <a:r>
              <a:rPr lang="en-US" sz="2100" dirty="0"/>
              <a:t>of English Learners with positive movement from one Performance Band to a higher Performance Band based on </a:t>
            </a:r>
            <a:r>
              <a:rPr lang="en-US" sz="2100" dirty="0" smtClean="0"/>
              <a:t>WIDA </a:t>
            </a:r>
            <a:r>
              <a:rPr lang="en-US" sz="2100" dirty="0"/>
              <a:t>for ELLs</a:t>
            </a:r>
          </a:p>
          <a:p>
            <a:r>
              <a:rPr lang="en-US" sz="2100" dirty="0" smtClean="0"/>
              <a:t>Percent </a:t>
            </a:r>
            <a:r>
              <a:rPr lang="en-US" sz="2100" dirty="0"/>
              <a:t>of students in International Baccalaureate High Schools (IB) completing IB Career-Related </a:t>
            </a:r>
            <a:r>
              <a:rPr lang="en-US" sz="2100" dirty="0" smtClean="0"/>
              <a:t>Certificates or equivalent for AP</a:t>
            </a:r>
          </a:p>
          <a:p>
            <a:r>
              <a:rPr lang="en-US" sz="2100" dirty="0" smtClean="0"/>
              <a:t>School </a:t>
            </a:r>
            <a:r>
              <a:rPr lang="en-US" sz="2100" dirty="0"/>
              <a:t>innovative practice accompanied by documented data supporting improved student achievement: examples include but are not limited </a:t>
            </a:r>
            <a:r>
              <a:rPr lang="en-US" sz="2100" dirty="0" smtClean="0"/>
              <a:t>to students </a:t>
            </a:r>
            <a:r>
              <a:rPr lang="en-US" sz="2100" dirty="0"/>
              <a:t>enrolled in </a:t>
            </a:r>
            <a:r>
              <a:rPr lang="en-US" sz="2100" dirty="0" smtClean="0"/>
              <a:t>a </a:t>
            </a:r>
            <a:r>
              <a:rPr lang="en-US" sz="2100" dirty="0"/>
              <a:t>College and Career </a:t>
            </a:r>
            <a:r>
              <a:rPr lang="en-US" sz="2100" dirty="0" smtClean="0"/>
              <a:t>Academy, </a:t>
            </a:r>
            <a:r>
              <a:rPr lang="en-US" sz="2100" dirty="0"/>
              <a:t>participation </a:t>
            </a:r>
            <a:r>
              <a:rPr lang="en-US" sz="2100" dirty="0" smtClean="0"/>
              <a:t>in reader initiatives, </a:t>
            </a:r>
            <a:r>
              <a:rPr lang="en-US" sz="2100" dirty="0"/>
              <a:t>participation in dual language immersion program, participation in Literacy Design Collaborative (LDC) and/or Mathematics Design Collaborative (MDC), comprehensive implementation of Response to Intervention (RTI) and/or Positive Behavioral Interventions &amp; Supports (PBIS)</a:t>
            </a:r>
          </a:p>
          <a:p>
            <a:r>
              <a:rPr lang="en-US" sz="2100" dirty="0" smtClean="0"/>
              <a:t>School </a:t>
            </a:r>
            <a:r>
              <a:rPr lang="en-US" sz="2100" dirty="0"/>
              <a:t>interventions or practices designed to facilitate a personalized climate in the school:  examples include but are not limited </a:t>
            </a:r>
            <a:r>
              <a:rPr lang="en-US" sz="2100" dirty="0" smtClean="0"/>
              <a:t>to comprehensive </a:t>
            </a:r>
            <a:r>
              <a:rPr lang="en-US" sz="2100" dirty="0"/>
              <a:t>Teachers as Advisors </a:t>
            </a:r>
            <a:r>
              <a:rPr lang="en-US" sz="2100" dirty="0" smtClean="0"/>
              <a:t>program, </a:t>
            </a:r>
            <a:r>
              <a:rPr lang="en-US" sz="2100" dirty="0"/>
              <a:t>comprehensive mentoring </a:t>
            </a:r>
            <a:r>
              <a:rPr lang="en-US" sz="2100" dirty="0" smtClean="0"/>
              <a:t>program, service-learning programs, </a:t>
            </a:r>
            <a:r>
              <a:rPr lang="en-US" sz="2100" dirty="0"/>
              <a:t>peer </a:t>
            </a:r>
            <a:r>
              <a:rPr lang="en-US" sz="2100" dirty="0" smtClean="0"/>
              <a:t>mediation, </a:t>
            </a:r>
            <a:r>
              <a:rPr lang="en-US" sz="2100" dirty="0"/>
              <a:t>conflict </a:t>
            </a:r>
            <a:r>
              <a:rPr lang="en-US" sz="2100" dirty="0" smtClean="0"/>
              <a:t>mediation</a:t>
            </a:r>
          </a:p>
        </p:txBody>
      </p:sp>
    </p:spTree>
    <p:extLst>
      <p:ext uri="{BB962C8B-B14F-4D97-AF65-F5344CB8AC3E}">
        <p14:creationId xmlns:p14="http://schemas.microsoft.com/office/powerpoint/2010/main" val="61223943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934DE9-1653-4F9E-B307-C53A27B2182D}"/>
              </a:ext>
            </a:extLst>
          </p:cNvPr>
          <p:cNvSpPr>
            <a:spLocks noGrp="1"/>
          </p:cNvSpPr>
          <p:nvPr>
            <p:ph type="sldNum" sz="quarter" idx="10"/>
          </p:nvPr>
        </p:nvSpPr>
        <p:spPr>
          <a:noFill/>
        </p:spPr>
        <p:txBody>
          <a:bodyPr/>
          <a:lstStyle/>
          <a:p>
            <a:r>
              <a:rPr lang="en-US" smtClean="0"/>
              <a:t>PAGE </a:t>
            </a:r>
            <a:fld id="{4A9B5881-4007-4345-955A-79C2656F0C49}" type="slidenum">
              <a:rPr lang="en-US" smtClean="0"/>
              <a:pPr/>
              <a:t>26</a:t>
            </a:fld>
            <a:endParaRPr lang="en-US" dirty="0"/>
          </a:p>
        </p:txBody>
      </p:sp>
      <p:sp>
        <p:nvSpPr>
          <p:cNvPr id="8" name="Rectangle 7">
            <a:extLst>
              <a:ext uri="{FF2B5EF4-FFF2-40B4-BE49-F238E27FC236}">
                <a16:creationId xmlns:a16="http://schemas.microsoft.com/office/drawing/2014/main" id="{5FE2B34C-7760-453F-8A81-50335F1BD6C4}"/>
              </a:ext>
              <a:ext uri="{C183D7F6-B498-43B3-948B-1728B52AA6E4}">
                <adec:decorative xmlns="" xmlns:adec="http://schemas.microsoft.com/office/drawing/2017/decorative" val="1"/>
              </a:ext>
            </a:extLst>
          </p:cNvPr>
          <p:cNvSpPr/>
          <p:nvPr/>
        </p:nvSpPr>
        <p:spPr>
          <a:xfrm>
            <a:off x="1145309" y="6557847"/>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School Climate</a:t>
            </a:r>
            <a:endParaRPr lang="en-US" sz="1200" dirty="0"/>
          </a:p>
        </p:txBody>
      </p:sp>
      <p:sp>
        <p:nvSpPr>
          <p:cNvPr id="9" name="Rectangle 8">
            <a:extLst>
              <a:ext uri="{FF2B5EF4-FFF2-40B4-BE49-F238E27FC236}">
                <a16:creationId xmlns:a16="http://schemas.microsoft.com/office/drawing/2014/main" id="{8BED1379-2C64-4902-A414-90051165C903}"/>
              </a:ext>
              <a:ext uri="{C183D7F6-B498-43B3-948B-1728B52AA6E4}">
                <adec:decorative xmlns="" xmlns:adec="http://schemas.microsoft.com/office/drawing/2017/decorative" val="1"/>
              </a:ext>
            </a:extLst>
          </p:cNvPr>
          <p:cNvSpPr/>
          <p:nvPr/>
        </p:nvSpPr>
        <p:spPr>
          <a:xfrm>
            <a:off x="3697432" y="6361476"/>
            <a:ext cx="2552123"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CCRI</a:t>
            </a:r>
            <a:endParaRPr lang="en-US" sz="1200" dirty="0"/>
          </a:p>
        </p:txBody>
      </p:sp>
      <p:sp>
        <p:nvSpPr>
          <p:cNvPr id="11" name="Rectangle 10">
            <a:extLst>
              <a:ext uri="{FF2B5EF4-FFF2-40B4-BE49-F238E27FC236}">
                <a16:creationId xmlns:a16="http://schemas.microsoft.com/office/drawing/2014/main" id="{774383B4-AACC-4685-AB80-6888FAA0B696}"/>
              </a:ext>
              <a:ext uri="{C183D7F6-B498-43B3-948B-1728B52AA6E4}">
                <adec:decorative xmlns=""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LE/TE</a:t>
            </a:r>
            <a:endParaRPr lang="en-US" sz="1200" dirty="0"/>
          </a:p>
        </p:txBody>
      </p:sp>
      <p:sp>
        <p:nvSpPr>
          <p:cNvPr id="13" name="Rectangle 12">
            <a:extLst>
              <a:ext uri="{FF2B5EF4-FFF2-40B4-BE49-F238E27FC236}">
                <a16:creationId xmlns:a16="http://schemas.microsoft.com/office/drawing/2014/main" id="{EEC3D0FF-B59D-47D4-8EEE-5EF3EA7C3CC0}"/>
              </a:ext>
              <a:ext uri="{C183D7F6-B498-43B3-948B-1728B52AA6E4}">
                <adec:decorative xmlns=""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BTO</a:t>
            </a:r>
            <a:endParaRPr lang="en-US" sz="1200" dirty="0"/>
          </a:p>
        </p:txBody>
      </p:sp>
      <p:sp>
        <p:nvSpPr>
          <p:cNvPr id="2" name="Title 1"/>
          <p:cNvSpPr>
            <a:spLocks noGrp="1"/>
          </p:cNvSpPr>
          <p:nvPr>
            <p:ph type="title"/>
          </p:nvPr>
        </p:nvSpPr>
        <p:spPr>
          <a:xfrm>
            <a:off x="580724" y="477023"/>
            <a:ext cx="4905676" cy="772107"/>
          </a:xfrm>
        </p:spPr>
        <p:txBody>
          <a:bodyPr/>
          <a:lstStyle/>
          <a:p>
            <a:r>
              <a:rPr lang="en-US" dirty="0" smtClean="0"/>
              <a:t>K-8 Exceeding the Bar</a:t>
            </a:r>
            <a:endParaRPr lang="en-US" dirty="0"/>
          </a:p>
        </p:txBody>
      </p:sp>
      <p:sp>
        <p:nvSpPr>
          <p:cNvPr id="17" name="Isosceles Triangle 16">
            <a:extLst>
              <a:ext uri="{FF2B5EF4-FFF2-40B4-BE49-F238E27FC236}">
                <a16:creationId xmlns:a16="http://schemas.microsoft.com/office/drawing/2014/main" id="{C1168A37-F12A-42E8-A95E-69747461C003}"/>
              </a:ext>
              <a:ext uri="{C183D7F6-B498-43B3-948B-1728B52AA6E4}">
                <adec:decorative xmlns="" xmlns:adec="http://schemas.microsoft.com/office/drawing/2017/decorative" val="1"/>
              </a:ext>
            </a:extLst>
          </p:cNvPr>
          <p:cNvSpPr/>
          <p:nvPr/>
        </p:nvSpPr>
        <p:spPr>
          <a:xfrm rot="10800000">
            <a:off x="4902070"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Content Placeholder 2"/>
          <p:cNvSpPr>
            <a:spLocks noGrp="1"/>
          </p:cNvSpPr>
          <p:nvPr>
            <p:ph idx="1"/>
          </p:nvPr>
        </p:nvSpPr>
        <p:spPr>
          <a:xfrm>
            <a:off x="829756" y="1339040"/>
            <a:ext cx="10633932" cy="4860592"/>
          </a:xfrm>
        </p:spPr>
        <p:txBody>
          <a:bodyPr>
            <a:normAutofit fontScale="85000" lnSpcReduction="10000"/>
          </a:bodyPr>
          <a:lstStyle/>
          <a:p>
            <a:pPr marL="0" indent="0">
              <a:buNone/>
            </a:pPr>
            <a:r>
              <a:rPr lang="en-US" dirty="0"/>
              <a:t>In addition to </a:t>
            </a:r>
            <a:r>
              <a:rPr lang="en-US" dirty="0" smtClean="0"/>
              <a:t>the </a:t>
            </a:r>
            <a:r>
              <a:rPr lang="en-US" dirty="0"/>
              <a:t>items within the </a:t>
            </a:r>
            <a:r>
              <a:rPr lang="en-US" dirty="0" smtClean="0"/>
              <a:t>CCRI, </a:t>
            </a:r>
            <a:r>
              <a:rPr lang="en-US" dirty="0"/>
              <a:t>middle </a:t>
            </a:r>
            <a:r>
              <a:rPr lang="en-US" dirty="0" smtClean="0"/>
              <a:t>and elementary schools </a:t>
            </a:r>
            <a:r>
              <a:rPr lang="en-US" dirty="0"/>
              <a:t>may earn additional points for these supplemental indicators.  </a:t>
            </a:r>
          </a:p>
          <a:p>
            <a:r>
              <a:rPr lang="en-US" dirty="0"/>
              <a:t>Percent of students in grades </a:t>
            </a:r>
            <a:r>
              <a:rPr lang="en-US" dirty="0" smtClean="0"/>
              <a:t>K-8 </a:t>
            </a:r>
            <a:r>
              <a:rPr lang="en-US" dirty="0"/>
              <a:t>earning a passing score in above grade level core courses (ELA, mathematics, science, social studies)</a:t>
            </a:r>
          </a:p>
          <a:p>
            <a:r>
              <a:rPr lang="en-US" dirty="0"/>
              <a:t>Percent of students earning a passing score in three </a:t>
            </a:r>
            <a:r>
              <a:rPr lang="en-US" dirty="0" smtClean="0"/>
              <a:t>elementary/middle </a:t>
            </a:r>
            <a:r>
              <a:rPr lang="en-US" dirty="0"/>
              <a:t>school courses in the fine arts, or career exploratory, or world languages by the end of grade </a:t>
            </a:r>
            <a:r>
              <a:rPr lang="en-US" dirty="0" smtClean="0"/>
              <a:t>5/8 </a:t>
            </a:r>
            <a:r>
              <a:rPr lang="en-US" dirty="0"/>
              <a:t>(courses must be in the same area of concentration)</a:t>
            </a:r>
          </a:p>
          <a:p>
            <a:r>
              <a:rPr lang="en-US" dirty="0"/>
              <a:t>Percent of students earning at least one </a:t>
            </a:r>
            <a:r>
              <a:rPr lang="en-US" dirty="0" smtClean="0"/>
              <a:t>middle/high </a:t>
            </a:r>
            <a:r>
              <a:rPr lang="en-US" dirty="0"/>
              <a:t>school credit by the end of grade </a:t>
            </a:r>
            <a:r>
              <a:rPr lang="en-US" dirty="0" smtClean="0"/>
              <a:t>5/8 </a:t>
            </a:r>
            <a:r>
              <a:rPr lang="en-US" dirty="0"/>
              <a:t>(ELA, mathematics, science, social studies, world languages, fine </a:t>
            </a:r>
            <a:r>
              <a:rPr lang="en-US" dirty="0" smtClean="0"/>
              <a:t>arts)</a:t>
            </a:r>
            <a:endParaRPr lang="en-US" dirty="0"/>
          </a:p>
          <a:p>
            <a:r>
              <a:rPr lang="en-US" dirty="0" smtClean="0"/>
              <a:t>Percent </a:t>
            </a:r>
            <a:r>
              <a:rPr lang="en-US" dirty="0"/>
              <a:t>of students in grade </a:t>
            </a:r>
            <a:r>
              <a:rPr lang="en-US" dirty="0" smtClean="0"/>
              <a:t>5/8 </a:t>
            </a:r>
            <a:r>
              <a:rPr lang="en-US" dirty="0"/>
              <a:t>scoring proficient/advanced on the 21st Century Skills Technology Assessment </a:t>
            </a:r>
          </a:p>
          <a:p>
            <a:r>
              <a:rPr lang="en-US" dirty="0"/>
              <a:t>Percent of students in grades </a:t>
            </a:r>
            <a:r>
              <a:rPr lang="en-US" dirty="0" smtClean="0"/>
              <a:t>K-8 </a:t>
            </a:r>
            <a:r>
              <a:rPr lang="en-US" dirty="0"/>
              <a:t>with a fully documented </a:t>
            </a:r>
            <a:r>
              <a:rPr lang="en-US" dirty="0" err="1"/>
              <a:t>Fitnessgram</a:t>
            </a:r>
            <a:r>
              <a:rPr lang="en-US" dirty="0"/>
              <a:t> </a:t>
            </a:r>
            <a:r>
              <a:rPr lang="en-US" dirty="0" smtClean="0"/>
              <a:t>assessment</a:t>
            </a:r>
          </a:p>
          <a:p>
            <a:r>
              <a:rPr lang="en-US" dirty="0"/>
              <a:t>School innovative practice accompanied by documented data supporting improved student achievement: examples include but are not limited to students enrolled in a College and Career Academy, participation in reader initiatives, participation in dual language immersion program, participation in Literacy Design Collaborative (LDC) and/or Mathematics Design Collaborative (MDC), comprehensive implementation of Response to Intervention (RTI) and/or Positive Behavioral Interventions &amp; Supports (PBIS)</a:t>
            </a:r>
          </a:p>
          <a:p>
            <a:r>
              <a:rPr lang="en-US" dirty="0"/>
              <a:t>School interventions or practices designed to facilitate a personalized climate in the school:  examples include but are not limited to comprehensive Teachers as Advisors program, comprehensive mentoring program, service-learning programs, peer mediation, conflict </a:t>
            </a:r>
            <a:r>
              <a:rPr lang="en-US" dirty="0" smtClean="0"/>
              <a:t>mediation</a:t>
            </a:r>
            <a:endParaRPr lang="en-US" dirty="0"/>
          </a:p>
        </p:txBody>
      </p:sp>
    </p:spTree>
    <p:extLst>
      <p:ext uri="{BB962C8B-B14F-4D97-AF65-F5344CB8AC3E}">
        <p14:creationId xmlns:p14="http://schemas.microsoft.com/office/powerpoint/2010/main" val="347618472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934DE9-1653-4F9E-B307-C53A27B2182D}"/>
              </a:ext>
            </a:extLst>
          </p:cNvPr>
          <p:cNvSpPr>
            <a:spLocks noGrp="1"/>
          </p:cNvSpPr>
          <p:nvPr>
            <p:ph type="sldNum" sz="quarter" idx="10"/>
          </p:nvPr>
        </p:nvSpPr>
        <p:spPr>
          <a:noFill/>
        </p:spPr>
        <p:txBody>
          <a:bodyPr/>
          <a:lstStyle/>
          <a:p>
            <a:r>
              <a:rPr lang="en-US" smtClean="0"/>
              <a:t>PAGE </a:t>
            </a:r>
            <a:fld id="{4A9B5881-4007-4345-955A-79C2656F0C49}" type="slidenum">
              <a:rPr lang="en-US" smtClean="0"/>
              <a:pPr/>
              <a:t>27</a:t>
            </a:fld>
            <a:endParaRPr lang="en-US" dirty="0"/>
          </a:p>
        </p:txBody>
      </p:sp>
      <p:sp>
        <p:nvSpPr>
          <p:cNvPr id="8" name="Rectangle 7">
            <a:extLst>
              <a:ext uri="{FF2B5EF4-FFF2-40B4-BE49-F238E27FC236}">
                <a16:creationId xmlns:a16="http://schemas.microsoft.com/office/drawing/2014/main" id="{5FE2B34C-7760-453F-8A81-50335F1BD6C4}"/>
              </a:ext>
              <a:ext uri="{C183D7F6-B498-43B3-948B-1728B52AA6E4}">
                <adec:decorative xmlns="" xmlns:adec="http://schemas.microsoft.com/office/drawing/2017/decorative" val="1"/>
              </a:ext>
            </a:extLst>
          </p:cNvPr>
          <p:cNvSpPr/>
          <p:nvPr/>
        </p:nvSpPr>
        <p:spPr>
          <a:xfrm>
            <a:off x="1145309" y="6557847"/>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School Climate</a:t>
            </a:r>
            <a:endParaRPr lang="en-US" sz="1200" dirty="0"/>
          </a:p>
        </p:txBody>
      </p:sp>
      <p:sp>
        <p:nvSpPr>
          <p:cNvPr id="9" name="Rectangle 8">
            <a:extLst>
              <a:ext uri="{FF2B5EF4-FFF2-40B4-BE49-F238E27FC236}">
                <a16:creationId xmlns:a16="http://schemas.microsoft.com/office/drawing/2014/main" id="{8BED1379-2C64-4902-A414-90051165C903}"/>
              </a:ext>
              <a:ext uri="{C183D7F6-B498-43B3-948B-1728B52AA6E4}">
                <adec:decorative xmlns="" xmlns:adec="http://schemas.microsoft.com/office/drawing/2017/decorative" val="1"/>
              </a:ext>
            </a:extLst>
          </p:cNvPr>
          <p:cNvSpPr/>
          <p:nvPr/>
        </p:nvSpPr>
        <p:spPr>
          <a:xfrm>
            <a:off x="3697432" y="6361476"/>
            <a:ext cx="2552123"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CCRI</a:t>
            </a:r>
            <a:endParaRPr lang="en-US" sz="1200" dirty="0"/>
          </a:p>
        </p:txBody>
      </p:sp>
      <p:sp>
        <p:nvSpPr>
          <p:cNvPr id="11" name="Rectangle 10">
            <a:extLst>
              <a:ext uri="{FF2B5EF4-FFF2-40B4-BE49-F238E27FC236}">
                <a16:creationId xmlns:a16="http://schemas.microsoft.com/office/drawing/2014/main" id="{774383B4-AACC-4685-AB80-6888FAA0B696}"/>
              </a:ext>
              <a:ext uri="{C183D7F6-B498-43B3-948B-1728B52AA6E4}">
                <adec:decorative xmlns=""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LE/TE</a:t>
            </a:r>
            <a:endParaRPr lang="en-US" sz="1200" dirty="0"/>
          </a:p>
        </p:txBody>
      </p:sp>
      <p:sp>
        <p:nvSpPr>
          <p:cNvPr id="13" name="Rectangle 12">
            <a:extLst>
              <a:ext uri="{FF2B5EF4-FFF2-40B4-BE49-F238E27FC236}">
                <a16:creationId xmlns:a16="http://schemas.microsoft.com/office/drawing/2014/main" id="{EEC3D0FF-B59D-47D4-8EEE-5EF3EA7C3CC0}"/>
              </a:ext>
              <a:ext uri="{C183D7F6-B498-43B3-948B-1728B52AA6E4}">
                <adec:decorative xmlns=""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BTO</a:t>
            </a:r>
            <a:endParaRPr lang="en-US" sz="1200" dirty="0"/>
          </a:p>
        </p:txBody>
      </p:sp>
      <p:sp>
        <p:nvSpPr>
          <p:cNvPr id="2" name="Title 1"/>
          <p:cNvSpPr>
            <a:spLocks noGrp="1"/>
          </p:cNvSpPr>
          <p:nvPr>
            <p:ph type="title"/>
          </p:nvPr>
        </p:nvSpPr>
        <p:spPr>
          <a:xfrm>
            <a:off x="580724" y="111263"/>
            <a:ext cx="5472604" cy="772107"/>
          </a:xfrm>
        </p:spPr>
        <p:txBody>
          <a:bodyPr/>
          <a:lstStyle/>
          <a:p>
            <a:r>
              <a:rPr lang="en-US" dirty="0" smtClean="0"/>
              <a:t>Additional Considerations</a:t>
            </a:r>
            <a:endParaRPr lang="en-US" dirty="0"/>
          </a:p>
        </p:txBody>
      </p:sp>
      <p:sp>
        <p:nvSpPr>
          <p:cNvPr id="17" name="Isosceles Triangle 16">
            <a:extLst>
              <a:ext uri="{FF2B5EF4-FFF2-40B4-BE49-F238E27FC236}">
                <a16:creationId xmlns:a16="http://schemas.microsoft.com/office/drawing/2014/main" id="{C1168A37-F12A-42E8-A95E-69747461C003}"/>
              </a:ext>
              <a:ext uri="{C183D7F6-B498-43B3-948B-1728B52AA6E4}">
                <adec:decorative xmlns="" xmlns:adec="http://schemas.microsoft.com/office/drawing/2017/decorative" val="1"/>
              </a:ext>
            </a:extLst>
          </p:cNvPr>
          <p:cNvSpPr/>
          <p:nvPr/>
        </p:nvSpPr>
        <p:spPr>
          <a:xfrm rot="10800000">
            <a:off x="4902070"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8521" y="965002"/>
            <a:ext cx="8204750" cy="2245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264" y="2975816"/>
            <a:ext cx="4971763" cy="3251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295798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Woman with an AR headset">
            <a:extLst>
              <a:ext uri="{FF2B5EF4-FFF2-40B4-BE49-F238E27FC236}">
                <a16:creationId xmlns:a16="http://schemas.microsoft.com/office/drawing/2014/main" id="{2052C005-14A2-483C-8C1A-A3D21FF82E05}"/>
              </a:ext>
            </a:extLst>
          </p:cNvPr>
          <p:cNvPicPr>
            <a:picLocks noGrp="1" noChangeAspect="1"/>
          </p:cNvPicPr>
          <p:nvPr>
            <p:ph type="pic" idx="11"/>
          </p:nvPr>
        </p:nvPicPr>
        <p:blipFill rotWithShape="1">
          <a:blip r:embed="rId2" cstate="screen">
            <a:extLst>
              <a:ext uri="{28A0092B-C50C-407E-A947-70E740481C1C}">
                <a14:useLocalDpi xmlns:a14="http://schemas.microsoft.com/office/drawing/2010/main"/>
              </a:ext>
            </a:extLst>
          </a:blip>
          <a:srcRect/>
          <a:stretch/>
        </p:blipFill>
        <p:spPr>
          <a:xfrm flipH="1">
            <a:off x="0" y="0"/>
            <a:ext cx="6305550" cy="6727855"/>
          </a:xfrm>
        </p:spPr>
      </p:pic>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a:xfrm>
            <a:off x="6657974" y="611078"/>
            <a:ext cx="3390801" cy="833663"/>
          </a:xfrm>
        </p:spPr>
        <p:txBody>
          <a:bodyPr/>
          <a:lstStyle/>
          <a:p>
            <a:r>
              <a:rPr lang="en-US" dirty="0" smtClean="0"/>
              <a:t>Evaluating Staff</a:t>
            </a:r>
            <a:endParaRPr lang="en-US" dirty="0"/>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p:txBody>
          <a:bodyPr>
            <a:normAutofit/>
          </a:bodyPr>
          <a:lstStyle/>
          <a:p>
            <a:r>
              <a:rPr lang="en-US" noProof="1" smtClean="0"/>
              <a:t>For leaders:</a:t>
            </a:r>
          </a:p>
          <a:p>
            <a:pPr lvl="1"/>
            <a:r>
              <a:rPr lang="en-US" noProof="1" smtClean="0"/>
              <a:t>30% Leader’s Results on Performance Standards (LRPS)</a:t>
            </a:r>
          </a:p>
          <a:p>
            <a:pPr lvl="1"/>
            <a:r>
              <a:rPr lang="en-US" noProof="1" smtClean="0"/>
              <a:t>40% Student Growth</a:t>
            </a:r>
          </a:p>
          <a:p>
            <a:pPr lvl="1"/>
            <a:r>
              <a:rPr lang="en-US" noProof="1" smtClean="0"/>
              <a:t>10% School Climate</a:t>
            </a:r>
          </a:p>
          <a:p>
            <a:pPr lvl="1"/>
            <a:r>
              <a:rPr lang="en-US" noProof="1" smtClean="0"/>
              <a:t>20% CCRI, Achievemnt Gap Reduction, and BTO</a:t>
            </a:r>
            <a:endParaRPr lang="en-US" noProof="1"/>
          </a:p>
          <a:p>
            <a:r>
              <a:rPr lang="en-US" noProof="1" smtClean="0"/>
              <a:t>For teachers:</a:t>
            </a:r>
          </a:p>
          <a:p>
            <a:pPr lvl="1"/>
            <a:r>
              <a:rPr lang="en-US" noProof="1"/>
              <a:t>5</a:t>
            </a:r>
            <a:r>
              <a:rPr lang="en-US" noProof="1" smtClean="0"/>
              <a:t>0% Teacher’s Results on Performance Standards (TRPS)</a:t>
            </a:r>
          </a:p>
          <a:p>
            <a:pPr lvl="1"/>
            <a:r>
              <a:rPr lang="en-US" noProof="1"/>
              <a:t>3</a:t>
            </a:r>
            <a:r>
              <a:rPr lang="en-US" noProof="1" smtClean="0"/>
              <a:t>0% Student Growth</a:t>
            </a:r>
          </a:p>
          <a:p>
            <a:pPr lvl="1"/>
            <a:r>
              <a:rPr lang="en-US" noProof="1"/>
              <a:t>2</a:t>
            </a:r>
            <a:r>
              <a:rPr lang="en-US" noProof="1" smtClean="0"/>
              <a:t>0% Professional Growth</a:t>
            </a:r>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a:noFill/>
        </p:spPr>
        <p:txBody>
          <a:bodyPr/>
          <a:lstStyle/>
          <a:p>
            <a:r>
              <a:rPr lang="en-US" dirty="0"/>
              <a:t>PAGE </a:t>
            </a:r>
            <a:fld id="{4A9B5881-4007-4345-955A-79C2656F0C49}" type="slidenum">
              <a:rPr lang="en-US" smtClean="0"/>
              <a:pPr/>
              <a:t>28</a:t>
            </a:fld>
            <a:endParaRPr lang="en-US" dirty="0"/>
          </a:p>
        </p:txBody>
      </p:sp>
      <p:sp>
        <p:nvSpPr>
          <p:cNvPr id="11" name="Rectangle 10">
            <a:extLst>
              <a:ext uri="{FF2B5EF4-FFF2-40B4-BE49-F238E27FC236}">
                <a16:creationId xmlns:a16="http://schemas.microsoft.com/office/drawing/2014/main" id="{08D655AF-5DBD-4954-B607-48D1914FC7DE}"/>
              </a:ext>
              <a:ext uri="{C183D7F6-B498-43B3-948B-1728B52AA6E4}">
                <adec:decorative xmlns="" xmlns:adec="http://schemas.microsoft.com/office/drawing/2017/decorative" val="1"/>
              </a:ext>
            </a:extLst>
          </p:cNvPr>
          <p:cNvSpPr/>
          <p:nvPr/>
        </p:nvSpPr>
        <p:spPr>
          <a:xfrm>
            <a:off x="1145309" y="6557848"/>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School Climate</a:t>
            </a:r>
            <a:endParaRPr lang="en-US" sz="1200" dirty="0"/>
          </a:p>
        </p:txBody>
      </p:sp>
      <p:sp>
        <p:nvSpPr>
          <p:cNvPr id="12" name="Rectangle 11">
            <a:extLst>
              <a:ext uri="{FF2B5EF4-FFF2-40B4-BE49-F238E27FC236}">
                <a16:creationId xmlns:a16="http://schemas.microsoft.com/office/drawing/2014/main" id="{EAE7730F-1A0D-4B11-BA09-6A6CAA96FE12}"/>
              </a:ext>
              <a:ext uri="{C183D7F6-B498-43B3-948B-1728B52AA6E4}">
                <adec:decorative xmlns="" xmlns:adec="http://schemas.microsoft.com/office/drawing/2017/decorative" val="1"/>
              </a:ext>
            </a:extLst>
          </p:cNvPr>
          <p:cNvSpPr/>
          <p:nvPr/>
        </p:nvSpPr>
        <p:spPr>
          <a:xfrm>
            <a:off x="3697432" y="6557846"/>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CCRI</a:t>
            </a:r>
            <a:endParaRPr lang="en-US" sz="1200" dirty="0"/>
          </a:p>
        </p:txBody>
      </p:sp>
      <p:sp>
        <p:nvSpPr>
          <p:cNvPr id="13" name="Rectangle 12">
            <a:extLst>
              <a:ext uri="{FF2B5EF4-FFF2-40B4-BE49-F238E27FC236}">
                <a16:creationId xmlns:a16="http://schemas.microsoft.com/office/drawing/2014/main" id="{4EF60258-6D59-4423-83CC-D7AC9D79D5E5}"/>
              </a:ext>
              <a:ext uri="{C183D7F6-B498-43B3-948B-1728B52AA6E4}">
                <adec:decorative xmlns="" xmlns:adec="http://schemas.microsoft.com/office/drawing/2017/decorative" val="1"/>
              </a:ext>
            </a:extLst>
          </p:cNvPr>
          <p:cNvSpPr/>
          <p:nvPr/>
        </p:nvSpPr>
        <p:spPr>
          <a:xfrm>
            <a:off x="6249555" y="6361475"/>
            <a:ext cx="2552123" cy="360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LE/TE</a:t>
            </a:r>
            <a:endParaRPr lang="en-US" sz="1200" dirty="0"/>
          </a:p>
        </p:txBody>
      </p:sp>
      <p:sp>
        <p:nvSpPr>
          <p:cNvPr id="14" name="Rectangle 13">
            <a:extLst>
              <a:ext uri="{FF2B5EF4-FFF2-40B4-BE49-F238E27FC236}">
                <a16:creationId xmlns:a16="http://schemas.microsoft.com/office/drawing/2014/main" id="{964627DB-2C83-4D9C-A498-D5BCC9A2B3B4}"/>
              </a:ext>
              <a:ext uri="{C183D7F6-B498-43B3-948B-1728B52AA6E4}">
                <adec:decorative xmlns=""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BTO</a:t>
            </a:r>
            <a:endParaRPr lang="en-US" sz="1200" dirty="0"/>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 xmlns:adec="http://schemas.microsoft.com/office/drawing/2017/decorative" val="1"/>
              </a:ext>
            </a:extLst>
          </p:cNvPr>
          <p:cNvSpPr/>
          <p:nvPr/>
        </p:nvSpPr>
        <p:spPr>
          <a:xfrm rot="10800000">
            <a:off x="7454193"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384225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a:xfrm>
            <a:off x="519764" y="331916"/>
            <a:ext cx="2367815" cy="833663"/>
          </a:xfrm>
        </p:spPr>
        <p:txBody>
          <a:bodyPr/>
          <a:lstStyle/>
          <a:p>
            <a:r>
              <a:rPr lang="en-US" dirty="0" smtClean="0"/>
              <a:t>LRPS/TRPS</a:t>
            </a:r>
            <a:endParaRPr lang="en-US" dirty="0"/>
          </a:p>
        </p:txBody>
      </p:sp>
      <p:pic>
        <p:nvPicPr>
          <p:cNvPr id="6" name="Content Placeholder 5"/>
          <p:cNvPicPr>
            <a:picLocks noGrp="1" noChangeAspect="1"/>
          </p:cNvPicPr>
          <p:nvPr>
            <p:ph idx="1"/>
          </p:nvPr>
        </p:nvPicPr>
        <p:blipFill>
          <a:blip r:embed="rId2"/>
          <a:stretch>
            <a:fillRect/>
          </a:stretch>
        </p:blipFill>
        <p:spPr>
          <a:xfrm>
            <a:off x="519764" y="1286395"/>
            <a:ext cx="5505651" cy="4912911"/>
          </a:xfrm>
          <a:prstGeom prst="rect">
            <a:avLst/>
          </a:prstGeom>
        </p:spPr>
      </p:pic>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a:noFill/>
        </p:spPr>
        <p:txBody>
          <a:bodyPr/>
          <a:lstStyle/>
          <a:p>
            <a:r>
              <a:rPr lang="en-US" dirty="0"/>
              <a:t>PAGE </a:t>
            </a:r>
            <a:fld id="{4A9B5881-4007-4345-955A-79C2656F0C49}" type="slidenum">
              <a:rPr lang="en-US" smtClean="0"/>
              <a:pPr/>
              <a:t>29</a:t>
            </a:fld>
            <a:endParaRPr lang="en-US" dirty="0"/>
          </a:p>
        </p:txBody>
      </p:sp>
      <p:sp>
        <p:nvSpPr>
          <p:cNvPr id="11" name="Rectangle 10">
            <a:extLst>
              <a:ext uri="{FF2B5EF4-FFF2-40B4-BE49-F238E27FC236}">
                <a16:creationId xmlns:a16="http://schemas.microsoft.com/office/drawing/2014/main" id="{08D655AF-5DBD-4954-B607-48D1914FC7DE}"/>
              </a:ext>
              <a:ext uri="{C183D7F6-B498-43B3-948B-1728B52AA6E4}">
                <adec:decorative xmlns="" xmlns:adec="http://schemas.microsoft.com/office/drawing/2017/decorative" val="1"/>
              </a:ext>
            </a:extLst>
          </p:cNvPr>
          <p:cNvSpPr/>
          <p:nvPr/>
        </p:nvSpPr>
        <p:spPr>
          <a:xfrm>
            <a:off x="1145309" y="6557848"/>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School Climate</a:t>
            </a:r>
            <a:endParaRPr lang="en-US" sz="1200" dirty="0"/>
          </a:p>
        </p:txBody>
      </p:sp>
      <p:sp>
        <p:nvSpPr>
          <p:cNvPr id="12" name="Rectangle 11">
            <a:extLst>
              <a:ext uri="{FF2B5EF4-FFF2-40B4-BE49-F238E27FC236}">
                <a16:creationId xmlns:a16="http://schemas.microsoft.com/office/drawing/2014/main" id="{EAE7730F-1A0D-4B11-BA09-6A6CAA96FE12}"/>
              </a:ext>
              <a:ext uri="{C183D7F6-B498-43B3-948B-1728B52AA6E4}">
                <adec:decorative xmlns="" xmlns:adec="http://schemas.microsoft.com/office/drawing/2017/decorative" val="1"/>
              </a:ext>
            </a:extLst>
          </p:cNvPr>
          <p:cNvSpPr/>
          <p:nvPr/>
        </p:nvSpPr>
        <p:spPr>
          <a:xfrm>
            <a:off x="3697432" y="6557846"/>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CCRI</a:t>
            </a:r>
            <a:endParaRPr lang="en-US" sz="1200" dirty="0"/>
          </a:p>
        </p:txBody>
      </p:sp>
      <p:sp>
        <p:nvSpPr>
          <p:cNvPr id="13" name="Rectangle 12">
            <a:extLst>
              <a:ext uri="{FF2B5EF4-FFF2-40B4-BE49-F238E27FC236}">
                <a16:creationId xmlns:a16="http://schemas.microsoft.com/office/drawing/2014/main" id="{4EF60258-6D59-4423-83CC-D7AC9D79D5E5}"/>
              </a:ext>
              <a:ext uri="{C183D7F6-B498-43B3-948B-1728B52AA6E4}">
                <adec:decorative xmlns="" xmlns:adec="http://schemas.microsoft.com/office/drawing/2017/decorative" val="1"/>
              </a:ext>
            </a:extLst>
          </p:cNvPr>
          <p:cNvSpPr/>
          <p:nvPr/>
        </p:nvSpPr>
        <p:spPr>
          <a:xfrm>
            <a:off x="6249555" y="6361475"/>
            <a:ext cx="2552123" cy="360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LE/TE</a:t>
            </a:r>
            <a:endParaRPr lang="en-US" sz="1200" dirty="0"/>
          </a:p>
        </p:txBody>
      </p:sp>
      <p:sp>
        <p:nvSpPr>
          <p:cNvPr id="14" name="Rectangle 13">
            <a:extLst>
              <a:ext uri="{FF2B5EF4-FFF2-40B4-BE49-F238E27FC236}">
                <a16:creationId xmlns:a16="http://schemas.microsoft.com/office/drawing/2014/main" id="{964627DB-2C83-4D9C-A498-D5BCC9A2B3B4}"/>
              </a:ext>
              <a:ext uri="{C183D7F6-B498-43B3-948B-1728B52AA6E4}">
                <adec:decorative xmlns=""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BTO</a:t>
            </a:r>
            <a:endParaRPr lang="en-US" sz="1200" dirty="0"/>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 xmlns:adec="http://schemas.microsoft.com/office/drawing/2017/decorative" val="1"/>
              </a:ext>
            </a:extLst>
          </p:cNvPr>
          <p:cNvSpPr/>
          <p:nvPr/>
        </p:nvSpPr>
        <p:spPr>
          <a:xfrm rot="10800000">
            <a:off x="7454193"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3"/>
          <a:stretch>
            <a:fillRect/>
          </a:stretch>
        </p:blipFill>
        <p:spPr>
          <a:xfrm>
            <a:off x="6413184" y="124992"/>
            <a:ext cx="5608769" cy="6101619"/>
          </a:xfrm>
          <a:prstGeom prst="rect">
            <a:avLst/>
          </a:prstGeom>
        </p:spPr>
      </p:pic>
    </p:spTree>
    <p:extLst>
      <p:ext uri="{BB962C8B-B14F-4D97-AF65-F5344CB8AC3E}">
        <p14:creationId xmlns:p14="http://schemas.microsoft.com/office/powerpoint/2010/main" val="377691526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6-56F6-44E8-8BBF-23277B1773E4}"/>
              </a:ext>
            </a:extLst>
          </p:cNvPr>
          <p:cNvSpPr>
            <a:spLocks noGrp="1"/>
          </p:cNvSpPr>
          <p:nvPr>
            <p:ph type="title"/>
          </p:nvPr>
        </p:nvSpPr>
        <p:spPr>
          <a:xfrm>
            <a:off x="7512000" y="0"/>
            <a:ext cx="4680000" cy="6721473"/>
          </a:xfrm>
        </p:spPr>
        <p:txBody>
          <a:bodyPr/>
          <a:lstStyle/>
          <a:p>
            <a:r>
              <a:rPr lang="en-US" dirty="0" smtClean="0"/>
              <a:t>Background Information</a:t>
            </a:r>
            <a:endParaRPr lang="en-US" dirty="0"/>
          </a:p>
        </p:txBody>
      </p:sp>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a:noFill/>
        </p:spPr>
        <p:txBody>
          <a:bodyPr/>
          <a:lstStyle/>
          <a:p>
            <a:r>
              <a:rPr lang="en-US" dirty="0">
                <a:solidFill>
                  <a:schemeClr val="bg1"/>
                </a:solidFill>
              </a:rPr>
              <a:t>PAGE </a:t>
            </a:r>
            <a:fld id="{4A9B5881-4007-4345-955A-79C2656F0C49}" type="slidenum">
              <a:rPr lang="en-US" smtClean="0">
                <a:solidFill>
                  <a:schemeClr val="bg1"/>
                </a:solidFill>
              </a:rPr>
              <a:pPr/>
              <a:t>3</a:t>
            </a:fld>
            <a:endParaRPr lang="en-US" dirty="0">
              <a:solidFill>
                <a:schemeClr val="bg1"/>
              </a:solidFill>
            </a:endParaRPr>
          </a:p>
        </p:txBody>
      </p:sp>
      <p:graphicFrame>
        <p:nvGraphicFramePr>
          <p:cNvPr id="3" name="Content Placeholder 2" descr="List Content Placeholder">
            <a:extLst>
              <a:ext uri="{FF2B5EF4-FFF2-40B4-BE49-F238E27FC236}">
                <a16:creationId xmlns:a16="http://schemas.microsoft.com/office/drawing/2014/main" id="{00DD6853-7971-494B-A148-546DF3F15457}"/>
              </a:ext>
            </a:extLst>
          </p:cNvPr>
          <p:cNvGraphicFramePr>
            <a:graphicFrameLocks noGrp="1"/>
          </p:cNvGraphicFramePr>
          <p:nvPr>
            <p:ph idx="1"/>
            <p:extLst>
              <p:ext uri="{D42A27DB-BD31-4B8C-83A1-F6EECF244321}">
                <p14:modId xmlns:p14="http://schemas.microsoft.com/office/powerpoint/2010/main" val="1819331133"/>
              </p:ext>
            </p:extLst>
          </p:nvPr>
        </p:nvGraphicFramePr>
        <p:xfrm>
          <a:off x="128016" y="1"/>
          <a:ext cx="7269480" cy="6721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66344" y="1115568"/>
            <a:ext cx="6711696" cy="5539978"/>
          </a:xfrm>
          <a:prstGeom prst="rect">
            <a:avLst/>
          </a:prstGeom>
          <a:noFill/>
        </p:spPr>
        <p:txBody>
          <a:bodyPr wrap="square" rtlCol="0">
            <a:spAutoFit/>
          </a:bodyPr>
          <a:lstStyle/>
          <a:p>
            <a:pPr marL="342900" lvl="0" indent="-342900">
              <a:buClr>
                <a:schemeClr val="accent2"/>
              </a:buClr>
              <a:buFont typeface="Wingdings" panose="05000000000000000000" pitchFamily="2" charset="2"/>
              <a:buChar char="§"/>
            </a:pPr>
            <a:r>
              <a:rPr lang="en-US" sz="2400" dirty="0">
                <a:solidFill>
                  <a:schemeClr val="bg1"/>
                </a:solidFill>
              </a:rPr>
              <a:t>Machine Learning is a sub-area of artificial intelligence, whereby the term refers to the ability of IT systems to independently find solutions to problems by recognizing patterns in databases</a:t>
            </a:r>
            <a:r>
              <a:rPr lang="en-US" sz="2400" dirty="0" smtClean="0">
                <a:solidFill>
                  <a:schemeClr val="bg1"/>
                </a:solidFill>
              </a:rPr>
              <a:t>.</a:t>
            </a:r>
          </a:p>
          <a:p>
            <a:pPr marL="342900" lvl="0" indent="-342900">
              <a:buClr>
                <a:schemeClr val="accent2"/>
              </a:buClr>
              <a:buFont typeface="Wingdings" panose="05000000000000000000" pitchFamily="2" charset="2"/>
              <a:buChar char="§"/>
            </a:pPr>
            <a:endParaRPr lang="en-US" sz="2400" dirty="0">
              <a:solidFill>
                <a:schemeClr val="bg1"/>
              </a:solidFill>
            </a:endParaRPr>
          </a:p>
          <a:p>
            <a:pPr marL="342900" lvl="0" indent="-342900">
              <a:buClr>
                <a:schemeClr val="accent2"/>
              </a:buClr>
              <a:buFont typeface="Wingdings" panose="05000000000000000000" pitchFamily="2" charset="2"/>
              <a:buChar char="§"/>
            </a:pPr>
            <a:r>
              <a:rPr lang="en-US" sz="2400" dirty="0">
                <a:solidFill>
                  <a:schemeClr val="bg1"/>
                </a:solidFill>
              </a:rPr>
              <a:t>Deep Learning is a subfield of Machine Learning concerned with algorithms inspired by the structure and function of the brain called artificial neural networks</a:t>
            </a:r>
            <a:r>
              <a:rPr lang="en-US" sz="2400" dirty="0" smtClean="0">
                <a:solidFill>
                  <a:schemeClr val="bg1"/>
                </a:solidFill>
              </a:rPr>
              <a:t>.</a:t>
            </a:r>
          </a:p>
          <a:p>
            <a:pPr marL="342900" lvl="0" indent="-342900">
              <a:buClr>
                <a:schemeClr val="accent2"/>
              </a:buClr>
              <a:buFont typeface="Wingdings" panose="05000000000000000000" pitchFamily="2" charset="2"/>
              <a:buChar char="§"/>
            </a:pPr>
            <a:endParaRPr lang="en-US" sz="2400" dirty="0">
              <a:solidFill>
                <a:schemeClr val="bg1"/>
              </a:solidFill>
            </a:endParaRPr>
          </a:p>
          <a:p>
            <a:pPr marL="342900" lvl="0" indent="-342900">
              <a:buClr>
                <a:schemeClr val="accent2"/>
              </a:buClr>
              <a:buFont typeface="Wingdings" panose="05000000000000000000" pitchFamily="2" charset="2"/>
              <a:buChar char="§"/>
            </a:pPr>
            <a:r>
              <a:rPr lang="en-US" sz="2400" dirty="0">
                <a:solidFill>
                  <a:schemeClr val="bg1"/>
                </a:solidFill>
              </a:rPr>
              <a:t>Both solve problems using high-level computing and immense amounts of data, which cannot be processed on an individual level.</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08978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a:xfrm>
            <a:off x="144379" y="331916"/>
            <a:ext cx="3436219" cy="833663"/>
          </a:xfrm>
        </p:spPr>
        <p:txBody>
          <a:bodyPr/>
          <a:lstStyle/>
          <a:p>
            <a:r>
              <a:rPr lang="en-US" dirty="0" smtClean="0"/>
              <a:t>Sample Rubrics</a:t>
            </a:r>
            <a:endParaRPr lang="en-US" dirty="0"/>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a:noFill/>
        </p:spPr>
        <p:txBody>
          <a:bodyPr/>
          <a:lstStyle/>
          <a:p>
            <a:r>
              <a:rPr lang="en-US" dirty="0"/>
              <a:t>PAGE </a:t>
            </a:r>
            <a:fld id="{4A9B5881-4007-4345-955A-79C2656F0C49}" type="slidenum">
              <a:rPr lang="en-US" smtClean="0"/>
              <a:pPr/>
              <a:t>30</a:t>
            </a:fld>
            <a:endParaRPr lang="en-US" dirty="0"/>
          </a:p>
        </p:txBody>
      </p:sp>
      <p:sp>
        <p:nvSpPr>
          <p:cNvPr id="11" name="Rectangle 10">
            <a:extLst>
              <a:ext uri="{FF2B5EF4-FFF2-40B4-BE49-F238E27FC236}">
                <a16:creationId xmlns:a16="http://schemas.microsoft.com/office/drawing/2014/main" id="{08D655AF-5DBD-4954-B607-48D1914FC7DE}"/>
              </a:ext>
              <a:ext uri="{C183D7F6-B498-43B3-948B-1728B52AA6E4}">
                <adec:decorative xmlns="" xmlns:adec="http://schemas.microsoft.com/office/drawing/2017/decorative" val="1"/>
              </a:ext>
            </a:extLst>
          </p:cNvPr>
          <p:cNvSpPr/>
          <p:nvPr/>
        </p:nvSpPr>
        <p:spPr>
          <a:xfrm>
            <a:off x="1145309" y="6557848"/>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School Climate</a:t>
            </a:r>
            <a:endParaRPr lang="en-US" sz="1200" dirty="0"/>
          </a:p>
        </p:txBody>
      </p:sp>
      <p:sp>
        <p:nvSpPr>
          <p:cNvPr id="12" name="Rectangle 11">
            <a:extLst>
              <a:ext uri="{FF2B5EF4-FFF2-40B4-BE49-F238E27FC236}">
                <a16:creationId xmlns:a16="http://schemas.microsoft.com/office/drawing/2014/main" id="{EAE7730F-1A0D-4B11-BA09-6A6CAA96FE12}"/>
              </a:ext>
              <a:ext uri="{C183D7F6-B498-43B3-948B-1728B52AA6E4}">
                <adec:decorative xmlns="" xmlns:adec="http://schemas.microsoft.com/office/drawing/2017/decorative" val="1"/>
              </a:ext>
            </a:extLst>
          </p:cNvPr>
          <p:cNvSpPr/>
          <p:nvPr/>
        </p:nvSpPr>
        <p:spPr>
          <a:xfrm>
            <a:off x="3697432" y="6557846"/>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CCRI</a:t>
            </a:r>
            <a:endParaRPr lang="en-US" sz="1200" dirty="0"/>
          </a:p>
        </p:txBody>
      </p:sp>
      <p:sp>
        <p:nvSpPr>
          <p:cNvPr id="13" name="Rectangle 12">
            <a:extLst>
              <a:ext uri="{FF2B5EF4-FFF2-40B4-BE49-F238E27FC236}">
                <a16:creationId xmlns:a16="http://schemas.microsoft.com/office/drawing/2014/main" id="{4EF60258-6D59-4423-83CC-D7AC9D79D5E5}"/>
              </a:ext>
              <a:ext uri="{C183D7F6-B498-43B3-948B-1728B52AA6E4}">
                <adec:decorative xmlns="" xmlns:adec="http://schemas.microsoft.com/office/drawing/2017/decorative" val="1"/>
              </a:ext>
            </a:extLst>
          </p:cNvPr>
          <p:cNvSpPr/>
          <p:nvPr/>
        </p:nvSpPr>
        <p:spPr>
          <a:xfrm>
            <a:off x="6249555" y="6361475"/>
            <a:ext cx="2552123" cy="360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LE/TE</a:t>
            </a:r>
            <a:endParaRPr lang="en-US" sz="1200" dirty="0"/>
          </a:p>
        </p:txBody>
      </p:sp>
      <p:sp>
        <p:nvSpPr>
          <p:cNvPr id="14" name="Rectangle 13">
            <a:extLst>
              <a:ext uri="{FF2B5EF4-FFF2-40B4-BE49-F238E27FC236}">
                <a16:creationId xmlns:a16="http://schemas.microsoft.com/office/drawing/2014/main" id="{964627DB-2C83-4D9C-A498-D5BCC9A2B3B4}"/>
              </a:ext>
              <a:ext uri="{C183D7F6-B498-43B3-948B-1728B52AA6E4}">
                <adec:decorative xmlns=""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BTO</a:t>
            </a:r>
            <a:endParaRPr lang="en-US" sz="1200" dirty="0"/>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 xmlns:adec="http://schemas.microsoft.com/office/drawing/2017/decorative" val="1"/>
              </a:ext>
            </a:extLst>
          </p:cNvPr>
          <p:cNvSpPr/>
          <p:nvPr/>
        </p:nvSpPr>
        <p:spPr>
          <a:xfrm rot="10800000">
            <a:off x="7454193"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stretch>
            <a:fillRect/>
          </a:stretch>
        </p:blipFill>
        <p:spPr>
          <a:xfrm>
            <a:off x="3697432" y="331916"/>
            <a:ext cx="8192302" cy="5778771"/>
          </a:xfrm>
          <a:prstGeom prst="rect">
            <a:avLst/>
          </a:prstGeom>
        </p:spPr>
      </p:pic>
    </p:spTree>
    <p:extLst>
      <p:ext uri="{BB962C8B-B14F-4D97-AF65-F5344CB8AC3E}">
        <p14:creationId xmlns:p14="http://schemas.microsoft.com/office/powerpoint/2010/main" val="234215795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a:xfrm>
            <a:off x="154004" y="91283"/>
            <a:ext cx="3696101" cy="833663"/>
          </a:xfrm>
        </p:spPr>
        <p:txBody>
          <a:bodyPr/>
          <a:lstStyle/>
          <a:p>
            <a:r>
              <a:rPr lang="en-US" dirty="0" smtClean="0"/>
              <a:t>Process Timeline</a:t>
            </a:r>
            <a:endParaRPr lang="en-US" dirty="0"/>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a:noFill/>
        </p:spPr>
        <p:txBody>
          <a:bodyPr/>
          <a:lstStyle/>
          <a:p>
            <a:r>
              <a:rPr lang="en-US" dirty="0"/>
              <a:t>PAGE </a:t>
            </a:r>
            <a:fld id="{4A9B5881-4007-4345-955A-79C2656F0C49}" type="slidenum">
              <a:rPr lang="en-US" smtClean="0"/>
              <a:pPr/>
              <a:t>31</a:t>
            </a:fld>
            <a:endParaRPr lang="en-US" dirty="0"/>
          </a:p>
        </p:txBody>
      </p:sp>
      <p:sp>
        <p:nvSpPr>
          <p:cNvPr id="11" name="Rectangle 10">
            <a:extLst>
              <a:ext uri="{FF2B5EF4-FFF2-40B4-BE49-F238E27FC236}">
                <a16:creationId xmlns:a16="http://schemas.microsoft.com/office/drawing/2014/main" id="{08D655AF-5DBD-4954-B607-48D1914FC7DE}"/>
              </a:ext>
              <a:ext uri="{C183D7F6-B498-43B3-948B-1728B52AA6E4}">
                <adec:decorative xmlns="" xmlns:adec="http://schemas.microsoft.com/office/drawing/2017/decorative" val="1"/>
              </a:ext>
            </a:extLst>
          </p:cNvPr>
          <p:cNvSpPr/>
          <p:nvPr/>
        </p:nvSpPr>
        <p:spPr>
          <a:xfrm>
            <a:off x="1145309" y="6557848"/>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School Climate</a:t>
            </a:r>
            <a:endParaRPr lang="en-US" sz="1200" dirty="0"/>
          </a:p>
        </p:txBody>
      </p:sp>
      <p:sp>
        <p:nvSpPr>
          <p:cNvPr id="12" name="Rectangle 11">
            <a:extLst>
              <a:ext uri="{FF2B5EF4-FFF2-40B4-BE49-F238E27FC236}">
                <a16:creationId xmlns:a16="http://schemas.microsoft.com/office/drawing/2014/main" id="{EAE7730F-1A0D-4B11-BA09-6A6CAA96FE12}"/>
              </a:ext>
              <a:ext uri="{C183D7F6-B498-43B3-948B-1728B52AA6E4}">
                <adec:decorative xmlns="" xmlns:adec="http://schemas.microsoft.com/office/drawing/2017/decorative" val="1"/>
              </a:ext>
            </a:extLst>
          </p:cNvPr>
          <p:cNvSpPr/>
          <p:nvPr/>
        </p:nvSpPr>
        <p:spPr>
          <a:xfrm>
            <a:off x="3697432" y="6557846"/>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CCRI</a:t>
            </a:r>
            <a:endParaRPr lang="en-US" sz="1200" dirty="0"/>
          </a:p>
        </p:txBody>
      </p:sp>
      <p:sp>
        <p:nvSpPr>
          <p:cNvPr id="13" name="Rectangle 12">
            <a:extLst>
              <a:ext uri="{FF2B5EF4-FFF2-40B4-BE49-F238E27FC236}">
                <a16:creationId xmlns:a16="http://schemas.microsoft.com/office/drawing/2014/main" id="{4EF60258-6D59-4423-83CC-D7AC9D79D5E5}"/>
              </a:ext>
              <a:ext uri="{C183D7F6-B498-43B3-948B-1728B52AA6E4}">
                <adec:decorative xmlns="" xmlns:adec="http://schemas.microsoft.com/office/drawing/2017/decorative" val="1"/>
              </a:ext>
            </a:extLst>
          </p:cNvPr>
          <p:cNvSpPr/>
          <p:nvPr/>
        </p:nvSpPr>
        <p:spPr>
          <a:xfrm>
            <a:off x="6249555" y="6361475"/>
            <a:ext cx="2552123" cy="360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LE/TE</a:t>
            </a:r>
            <a:endParaRPr lang="en-US" sz="1200" dirty="0"/>
          </a:p>
        </p:txBody>
      </p:sp>
      <p:sp>
        <p:nvSpPr>
          <p:cNvPr id="14" name="Rectangle 13">
            <a:extLst>
              <a:ext uri="{FF2B5EF4-FFF2-40B4-BE49-F238E27FC236}">
                <a16:creationId xmlns:a16="http://schemas.microsoft.com/office/drawing/2014/main" id="{964627DB-2C83-4D9C-A498-D5BCC9A2B3B4}"/>
              </a:ext>
              <a:ext uri="{C183D7F6-B498-43B3-948B-1728B52AA6E4}">
                <adec:decorative xmlns=""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BTO</a:t>
            </a:r>
            <a:endParaRPr lang="en-US" sz="1200" dirty="0"/>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 xmlns:adec="http://schemas.microsoft.com/office/drawing/2017/decorative" val="1"/>
              </a:ext>
            </a:extLst>
          </p:cNvPr>
          <p:cNvSpPr/>
          <p:nvPr/>
        </p:nvSpPr>
        <p:spPr>
          <a:xfrm rot="10800000">
            <a:off x="7454193"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a:stretch>
            <a:fillRect/>
          </a:stretch>
        </p:blipFill>
        <p:spPr>
          <a:xfrm>
            <a:off x="1476977" y="1027802"/>
            <a:ext cx="9353550" cy="5143500"/>
          </a:xfrm>
          <a:prstGeom prst="rect">
            <a:avLst/>
          </a:prstGeom>
        </p:spPr>
      </p:pic>
    </p:spTree>
    <p:extLst>
      <p:ext uri="{BB962C8B-B14F-4D97-AF65-F5344CB8AC3E}">
        <p14:creationId xmlns:p14="http://schemas.microsoft.com/office/powerpoint/2010/main" val="411188869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a:xfrm>
            <a:off x="154004" y="91283"/>
            <a:ext cx="5650030" cy="833663"/>
          </a:xfrm>
        </p:spPr>
        <p:txBody>
          <a:bodyPr/>
          <a:lstStyle/>
          <a:p>
            <a:r>
              <a:rPr lang="en-US" dirty="0" smtClean="0"/>
              <a:t>Overall Rating Calculations </a:t>
            </a:r>
            <a:endParaRPr lang="en-US" dirty="0"/>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a:noFill/>
        </p:spPr>
        <p:txBody>
          <a:bodyPr/>
          <a:lstStyle/>
          <a:p>
            <a:r>
              <a:rPr lang="en-US" dirty="0"/>
              <a:t>PAGE </a:t>
            </a:r>
            <a:fld id="{4A9B5881-4007-4345-955A-79C2656F0C49}" type="slidenum">
              <a:rPr lang="en-US" smtClean="0"/>
              <a:pPr/>
              <a:t>32</a:t>
            </a:fld>
            <a:endParaRPr lang="en-US" dirty="0"/>
          </a:p>
        </p:txBody>
      </p:sp>
      <p:sp>
        <p:nvSpPr>
          <p:cNvPr id="11" name="Rectangle 10">
            <a:extLst>
              <a:ext uri="{FF2B5EF4-FFF2-40B4-BE49-F238E27FC236}">
                <a16:creationId xmlns:a16="http://schemas.microsoft.com/office/drawing/2014/main" id="{08D655AF-5DBD-4954-B607-48D1914FC7DE}"/>
              </a:ext>
              <a:ext uri="{C183D7F6-B498-43B3-948B-1728B52AA6E4}">
                <adec:decorative xmlns="" xmlns:adec="http://schemas.microsoft.com/office/drawing/2017/decorative" val="1"/>
              </a:ext>
            </a:extLst>
          </p:cNvPr>
          <p:cNvSpPr/>
          <p:nvPr/>
        </p:nvSpPr>
        <p:spPr>
          <a:xfrm>
            <a:off x="1145309" y="6557848"/>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School Climate</a:t>
            </a:r>
            <a:endParaRPr lang="en-US" sz="1200" dirty="0"/>
          </a:p>
        </p:txBody>
      </p:sp>
      <p:sp>
        <p:nvSpPr>
          <p:cNvPr id="12" name="Rectangle 11">
            <a:extLst>
              <a:ext uri="{FF2B5EF4-FFF2-40B4-BE49-F238E27FC236}">
                <a16:creationId xmlns:a16="http://schemas.microsoft.com/office/drawing/2014/main" id="{EAE7730F-1A0D-4B11-BA09-6A6CAA96FE12}"/>
              </a:ext>
              <a:ext uri="{C183D7F6-B498-43B3-948B-1728B52AA6E4}">
                <adec:decorative xmlns="" xmlns:adec="http://schemas.microsoft.com/office/drawing/2017/decorative" val="1"/>
              </a:ext>
            </a:extLst>
          </p:cNvPr>
          <p:cNvSpPr/>
          <p:nvPr/>
        </p:nvSpPr>
        <p:spPr>
          <a:xfrm>
            <a:off x="3697432" y="6557846"/>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CCRI</a:t>
            </a:r>
            <a:endParaRPr lang="en-US" sz="1200" dirty="0"/>
          </a:p>
        </p:txBody>
      </p:sp>
      <p:sp>
        <p:nvSpPr>
          <p:cNvPr id="13" name="Rectangle 12">
            <a:extLst>
              <a:ext uri="{FF2B5EF4-FFF2-40B4-BE49-F238E27FC236}">
                <a16:creationId xmlns:a16="http://schemas.microsoft.com/office/drawing/2014/main" id="{4EF60258-6D59-4423-83CC-D7AC9D79D5E5}"/>
              </a:ext>
              <a:ext uri="{C183D7F6-B498-43B3-948B-1728B52AA6E4}">
                <adec:decorative xmlns="" xmlns:adec="http://schemas.microsoft.com/office/drawing/2017/decorative" val="1"/>
              </a:ext>
            </a:extLst>
          </p:cNvPr>
          <p:cNvSpPr/>
          <p:nvPr/>
        </p:nvSpPr>
        <p:spPr>
          <a:xfrm>
            <a:off x="6249555" y="6361475"/>
            <a:ext cx="2552123" cy="360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LE/TE</a:t>
            </a:r>
            <a:endParaRPr lang="en-US" sz="1200" dirty="0"/>
          </a:p>
        </p:txBody>
      </p:sp>
      <p:sp>
        <p:nvSpPr>
          <p:cNvPr id="14" name="Rectangle 13">
            <a:extLst>
              <a:ext uri="{FF2B5EF4-FFF2-40B4-BE49-F238E27FC236}">
                <a16:creationId xmlns:a16="http://schemas.microsoft.com/office/drawing/2014/main" id="{964627DB-2C83-4D9C-A498-D5BCC9A2B3B4}"/>
              </a:ext>
              <a:ext uri="{C183D7F6-B498-43B3-948B-1728B52AA6E4}">
                <adec:decorative xmlns=""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BTO</a:t>
            </a:r>
            <a:endParaRPr lang="en-US" sz="1200" dirty="0"/>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 xmlns:adec="http://schemas.microsoft.com/office/drawing/2017/decorative" val="1"/>
              </a:ext>
            </a:extLst>
          </p:cNvPr>
          <p:cNvSpPr/>
          <p:nvPr/>
        </p:nvSpPr>
        <p:spPr>
          <a:xfrm rot="10800000">
            <a:off x="7454193"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499385044"/>
              </p:ext>
            </p:extLst>
          </p:nvPr>
        </p:nvGraphicFramePr>
        <p:xfrm>
          <a:off x="6464688" y="2650428"/>
          <a:ext cx="4711661" cy="1854200"/>
        </p:xfrm>
        <a:graphic>
          <a:graphicData uri="http://schemas.openxmlformats.org/drawingml/2006/table">
            <a:tbl>
              <a:tblPr firstRow="1" bandRow="1">
                <a:tableStyleId>{72833802-FEF1-4C79-8D5D-14CF1EAF98D9}</a:tableStyleId>
              </a:tblPr>
              <a:tblGrid>
                <a:gridCol w="2093589">
                  <a:extLst>
                    <a:ext uri="{9D8B030D-6E8A-4147-A177-3AD203B41FA5}">
                      <a16:colId xmlns:a16="http://schemas.microsoft.com/office/drawing/2014/main" val="3506003827"/>
                    </a:ext>
                  </a:extLst>
                </a:gridCol>
                <a:gridCol w="2618072">
                  <a:extLst>
                    <a:ext uri="{9D8B030D-6E8A-4147-A177-3AD203B41FA5}">
                      <a16:colId xmlns:a16="http://schemas.microsoft.com/office/drawing/2014/main" val="2226801828"/>
                    </a:ext>
                  </a:extLst>
                </a:gridCol>
              </a:tblGrid>
              <a:tr h="370840">
                <a:tc>
                  <a:txBody>
                    <a:bodyPr/>
                    <a:lstStyle/>
                    <a:p>
                      <a:r>
                        <a:rPr lang="en-US" sz="1800" b="1" i="0" u="none" strike="noStrike" kern="1200" baseline="0" dirty="0" smtClean="0">
                          <a:solidFill>
                            <a:schemeClr val="bg1"/>
                          </a:solidFill>
                          <a:latin typeface="+mn-lt"/>
                          <a:ea typeface="+mn-ea"/>
                          <a:cs typeface="+mn-cs"/>
                        </a:rPr>
                        <a:t>Rating</a:t>
                      </a:r>
                    </a:p>
                  </a:txBody>
                  <a:tcPr/>
                </a:tc>
                <a:tc>
                  <a:txBody>
                    <a:bodyPr/>
                    <a:lstStyle/>
                    <a:p>
                      <a:r>
                        <a:rPr lang="en-US" sz="1800" b="1" i="0" u="none" strike="noStrike" kern="1200" baseline="0" dirty="0" smtClean="0">
                          <a:solidFill>
                            <a:schemeClr val="bg1"/>
                          </a:solidFill>
                          <a:latin typeface="+mn-lt"/>
                          <a:ea typeface="+mn-ea"/>
                          <a:cs typeface="+mn-cs"/>
                        </a:rPr>
                        <a:t>Sum of Component Parts</a:t>
                      </a:r>
                    </a:p>
                  </a:txBody>
                  <a:tcPr/>
                </a:tc>
                <a:extLst>
                  <a:ext uri="{0D108BD9-81ED-4DB2-BD59-A6C34878D82A}">
                    <a16:rowId xmlns:a16="http://schemas.microsoft.com/office/drawing/2014/main" val="3169044986"/>
                  </a:ext>
                </a:extLst>
              </a:tr>
              <a:tr h="370840">
                <a:tc>
                  <a:txBody>
                    <a:bodyPr/>
                    <a:lstStyle/>
                    <a:p>
                      <a:r>
                        <a:rPr lang="en-US" dirty="0" smtClean="0">
                          <a:solidFill>
                            <a:schemeClr val="bg1"/>
                          </a:solidFill>
                        </a:rPr>
                        <a:t>Exemplary</a:t>
                      </a:r>
                      <a:endParaRPr lang="en-US"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bg1"/>
                          </a:solidFill>
                          <a:latin typeface="+mn-lt"/>
                          <a:ea typeface="+mn-ea"/>
                          <a:cs typeface="+mn-cs"/>
                        </a:rPr>
                        <a:t>≥3.5</a:t>
                      </a:r>
                    </a:p>
                  </a:txBody>
                  <a:tcPr/>
                </a:tc>
                <a:extLst>
                  <a:ext uri="{0D108BD9-81ED-4DB2-BD59-A6C34878D82A}">
                    <a16:rowId xmlns:a16="http://schemas.microsoft.com/office/drawing/2014/main" val="757609394"/>
                  </a:ext>
                </a:extLst>
              </a:tr>
              <a:tr h="370840">
                <a:tc>
                  <a:txBody>
                    <a:bodyPr/>
                    <a:lstStyle/>
                    <a:p>
                      <a:r>
                        <a:rPr lang="en-US" dirty="0" smtClean="0">
                          <a:solidFill>
                            <a:schemeClr val="bg1"/>
                          </a:solidFill>
                        </a:rPr>
                        <a:t>Proficient</a:t>
                      </a:r>
                      <a:endParaRPr lang="en-US" dirty="0">
                        <a:solidFill>
                          <a:schemeClr val="bg1"/>
                        </a:solidFill>
                      </a:endParaRPr>
                    </a:p>
                  </a:txBody>
                  <a:tcPr/>
                </a:tc>
                <a:tc>
                  <a:txBody>
                    <a:bodyPr/>
                    <a:lstStyle/>
                    <a:p>
                      <a:r>
                        <a:rPr lang="en-US" sz="1800" b="0" i="0" u="none" strike="noStrike" kern="1200" baseline="0" dirty="0" smtClean="0">
                          <a:solidFill>
                            <a:schemeClr val="bg1"/>
                          </a:solidFill>
                          <a:latin typeface="+mn-lt"/>
                          <a:ea typeface="+mn-ea"/>
                          <a:cs typeface="+mn-cs"/>
                        </a:rPr>
                        <a:t>≥2.5 and &lt;3.5</a:t>
                      </a:r>
                      <a:endParaRPr lang="en-US" dirty="0">
                        <a:solidFill>
                          <a:schemeClr val="bg1"/>
                        </a:solidFill>
                      </a:endParaRPr>
                    </a:p>
                  </a:txBody>
                  <a:tcPr/>
                </a:tc>
                <a:extLst>
                  <a:ext uri="{0D108BD9-81ED-4DB2-BD59-A6C34878D82A}">
                    <a16:rowId xmlns:a16="http://schemas.microsoft.com/office/drawing/2014/main" val="2426768830"/>
                  </a:ext>
                </a:extLst>
              </a:tr>
              <a:tr h="370840">
                <a:tc>
                  <a:txBody>
                    <a:bodyPr/>
                    <a:lstStyle/>
                    <a:p>
                      <a:r>
                        <a:rPr lang="en-US" dirty="0" smtClean="0">
                          <a:solidFill>
                            <a:schemeClr val="bg1"/>
                          </a:solidFill>
                        </a:rPr>
                        <a:t>Needs Development</a:t>
                      </a:r>
                      <a:endParaRPr lang="en-US" dirty="0">
                        <a:solidFill>
                          <a:schemeClr val="bg1"/>
                        </a:solidFill>
                      </a:endParaRPr>
                    </a:p>
                  </a:txBody>
                  <a:tcPr/>
                </a:tc>
                <a:tc>
                  <a:txBody>
                    <a:bodyPr/>
                    <a:lstStyle/>
                    <a:p>
                      <a:r>
                        <a:rPr lang="en-US" sz="1800" b="0" i="0" u="none" strike="noStrike" kern="1200" baseline="0" dirty="0" smtClean="0">
                          <a:solidFill>
                            <a:schemeClr val="bg1"/>
                          </a:solidFill>
                          <a:latin typeface="+mn-lt"/>
                          <a:ea typeface="+mn-ea"/>
                          <a:cs typeface="+mn-cs"/>
                        </a:rPr>
                        <a:t>≥1.5 and &lt;2.5</a:t>
                      </a:r>
                      <a:endParaRPr lang="en-US" dirty="0">
                        <a:solidFill>
                          <a:schemeClr val="bg1"/>
                        </a:solidFill>
                      </a:endParaRPr>
                    </a:p>
                  </a:txBody>
                  <a:tcPr/>
                </a:tc>
                <a:extLst>
                  <a:ext uri="{0D108BD9-81ED-4DB2-BD59-A6C34878D82A}">
                    <a16:rowId xmlns:a16="http://schemas.microsoft.com/office/drawing/2014/main" val="1669180775"/>
                  </a:ext>
                </a:extLst>
              </a:tr>
              <a:tr h="370840">
                <a:tc>
                  <a:txBody>
                    <a:bodyPr/>
                    <a:lstStyle/>
                    <a:p>
                      <a:r>
                        <a:rPr lang="en-US" dirty="0" smtClean="0">
                          <a:solidFill>
                            <a:schemeClr val="bg1"/>
                          </a:solidFill>
                        </a:rPr>
                        <a:t>Ineffective</a:t>
                      </a:r>
                      <a:endParaRPr lang="en-US"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bg1"/>
                          </a:solidFill>
                          <a:latin typeface="+mn-lt"/>
                          <a:ea typeface="+mn-ea"/>
                          <a:cs typeface="+mn-cs"/>
                        </a:rPr>
                        <a:t>&lt;1.5</a:t>
                      </a:r>
                      <a:endParaRPr lang="en-US" dirty="0" smtClean="0"/>
                    </a:p>
                  </a:txBody>
                  <a:tcPr/>
                </a:tc>
                <a:extLst>
                  <a:ext uri="{0D108BD9-81ED-4DB2-BD59-A6C34878D82A}">
                    <a16:rowId xmlns:a16="http://schemas.microsoft.com/office/drawing/2014/main" val="2831118086"/>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617894746"/>
              </p:ext>
            </p:extLst>
          </p:nvPr>
        </p:nvGraphicFramePr>
        <p:xfrm>
          <a:off x="1271397" y="1720728"/>
          <a:ext cx="4426760" cy="1854200"/>
        </p:xfrm>
        <a:graphic>
          <a:graphicData uri="http://schemas.openxmlformats.org/drawingml/2006/table">
            <a:tbl>
              <a:tblPr firstRow="1" bandRow="1">
                <a:tableStyleId>{72833802-FEF1-4C79-8D5D-14CF1EAF98D9}</a:tableStyleId>
              </a:tblPr>
              <a:tblGrid>
                <a:gridCol w="1452554">
                  <a:extLst>
                    <a:ext uri="{9D8B030D-6E8A-4147-A177-3AD203B41FA5}">
                      <a16:colId xmlns:a16="http://schemas.microsoft.com/office/drawing/2014/main" val="2454349657"/>
                    </a:ext>
                  </a:extLst>
                </a:gridCol>
                <a:gridCol w="2974206">
                  <a:extLst>
                    <a:ext uri="{9D8B030D-6E8A-4147-A177-3AD203B41FA5}">
                      <a16:colId xmlns:a16="http://schemas.microsoft.com/office/drawing/2014/main" val="1293049253"/>
                    </a:ext>
                  </a:extLst>
                </a:gridCol>
              </a:tblGrid>
              <a:tr h="370840">
                <a:tc>
                  <a:txBody>
                    <a:bodyPr/>
                    <a:lstStyle/>
                    <a:p>
                      <a:r>
                        <a:rPr lang="en-US" dirty="0" smtClean="0"/>
                        <a:t>Final</a:t>
                      </a:r>
                      <a:r>
                        <a:rPr lang="en-US" baseline="0" dirty="0" smtClean="0"/>
                        <a:t> Ratings</a:t>
                      </a:r>
                      <a:endParaRPr lang="en-US" dirty="0"/>
                    </a:p>
                  </a:txBody>
                  <a:tcPr/>
                </a:tc>
                <a:tc>
                  <a:txBody>
                    <a:bodyPr/>
                    <a:lstStyle/>
                    <a:p>
                      <a:r>
                        <a:rPr lang="en-US" dirty="0" smtClean="0"/>
                        <a:t>LRPS/TRPS Sum Score Ranges</a:t>
                      </a:r>
                      <a:endParaRPr lang="en-US" dirty="0"/>
                    </a:p>
                  </a:txBody>
                  <a:tcPr/>
                </a:tc>
                <a:extLst>
                  <a:ext uri="{0D108BD9-81ED-4DB2-BD59-A6C34878D82A}">
                    <a16:rowId xmlns:a16="http://schemas.microsoft.com/office/drawing/2014/main" val="1477195184"/>
                  </a:ext>
                </a:extLst>
              </a:tr>
              <a:tr h="370840">
                <a:tc>
                  <a:txBody>
                    <a:bodyPr/>
                    <a:lstStyle/>
                    <a:p>
                      <a:r>
                        <a:rPr lang="en-US" dirty="0" smtClean="0">
                          <a:solidFill>
                            <a:schemeClr val="bg1"/>
                          </a:solidFill>
                        </a:rPr>
                        <a:t>Level I</a:t>
                      </a:r>
                      <a:endParaRPr lang="en-US" dirty="0">
                        <a:solidFill>
                          <a:schemeClr val="bg1"/>
                        </a:solidFill>
                      </a:endParaRPr>
                    </a:p>
                  </a:txBody>
                  <a:tcPr/>
                </a:tc>
                <a:tc>
                  <a:txBody>
                    <a:bodyPr/>
                    <a:lstStyle/>
                    <a:p>
                      <a:r>
                        <a:rPr lang="en-US" dirty="0" smtClean="0">
                          <a:solidFill>
                            <a:schemeClr val="bg1"/>
                          </a:solidFill>
                        </a:rPr>
                        <a:t>0-5/0-6</a:t>
                      </a:r>
                      <a:endParaRPr lang="en-US" dirty="0">
                        <a:solidFill>
                          <a:schemeClr val="bg1"/>
                        </a:solidFill>
                      </a:endParaRPr>
                    </a:p>
                  </a:txBody>
                  <a:tcPr/>
                </a:tc>
                <a:extLst>
                  <a:ext uri="{0D108BD9-81ED-4DB2-BD59-A6C34878D82A}">
                    <a16:rowId xmlns:a16="http://schemas.microsoft.com/office/drawing/2014/main" val="2147066150"/>
                  </a:ext>
                </a:extLst>
              </a:tr>
              <a:tr h="370840">
                <a:tc>
                  <a:txBody>
                    <a:bodyPr/>
                    <a:lstStyle/>
                    <a:p>
                      <a:r>
                        <a:rPr lang="en-US" dirty="0" smtClean="0">
                          <a:solidFill>
                            <a:schemeClr val="bg1"/>
                          </a:solidFill>
                        </a:rPr>
                        <a:t>Level II</a:t>
                      </a:r>
                      <a:endParaRPr lang="en-US" dirty="0">
                        <a:solidFill>
                          <a:schemeClr val="bg1"/>
                        </a:solidFill>
                      </a:endParaRPr>
                    </a:p>
                  </a:txBody>
                  <a:tcPr/>
                </a:tc>
                <a:tc>
                  <a:txBody>
                    <a:bodyPr/>
                    <a:lstStyle/>
                    <a:p>
                      <a:r>
                        <a:rPr lang="en-US" dirty="0" smtClean="0">
                          <a:solidFill>
                            <a:schemeClr val="bg1"/>
                          </a:solidFill>
                        </a:rPr>
                        <a:t>6-13/7-16</a:t>
                      </a:r>
                      <a:endParaRPr lang="en-US" dirty="0">
                        <a:solidFill>
                          <a:schemeClr val="bg1"/>
                        </a:solidFill>
                      </a:endParaRPr>
                    </a:p>
                  </a:txBody>
                  <a:tcPr/>
                </a:tc>
                <a:extLst>
                  <a:ext uri="{0D108BD9-81ED-4DB2-BD59-A6C34878D82A}">
                    <a16:rowId xmlns:a16="http://schemas.microsoft.com/office/drawing/2014/main" val="1285729741"/>
                  </a:ext>
                </a:extLst>
              </a:tr>
              <a:tr h="370840">
                <a:tc>
                  <a:txBody>
                    <a:bodyPr/>
                    <a:lstStyle/>
                    <a:p>
                      <a:r>
                        <a:rPr lang="en-US" dirty="0" smtClean="0">
                          <a:solidFill>
                            <a:schemeClr val="bg1"/>
                          </a:solidFill>
                        </a:rPr>
                        <a:t>Level III</a:t>
                      </a:r>
                      <a:endParaRPr lang="en-US" dirty="0">
                        <a:solidFill>
                          <a:schemeClr val="bg1"/>
                        </a:solidFill>
                      </a:endParaRPr>
                    </a:p>
                  </a:txBody>
                  <a:tcPr/>
                </a:tc>
                <a:tc>
                  <a:txBody>
                    <a:bodyPr/>
                    <a:lstStyle/>
                    <a:p>
                      <a:r>
                        <a:rPr lang="en-US" dirty="0" smtClean="0">
                          <a:solidFill>
                            <a:schemeClr val="bg1"/>
                          </a:solidFill>
                        </a:rPr>
                        <a:t>14-21/17-26</a:t>
                      </a:r>
                      <a:endParaRPr lang="en-US" dirty="0">
                        <a:solidFill>
                          <a:schemeClr val="bg1"/>
                        </a:solidFill>
                      </a:endParaRPr>
                    </a:p>
                  </a:txBody>
                  <a:tcPr/>
                </a:tc>
                <a:extLst>
                  <a:ext uri="{0D108BD9-81ED-4DB2-BD59-A6C34878D82A}">
                    <a16:rowId xmlns:a16="http://schemas.microsoft.com/office/drawing/2014/main" val="1795171034"/>
                  </a:ext>
                </a:extLst>
              </a:tr>
              <a:tr h="370840">
                <a:tc>
                  <a:txBody>
                    <a:bodyPr/>
                    <a:lstStyle/>
                    <a:p>
                      <a:r>
                        <a:rPr lang="en-US" dirty="0" smtClean="0">
                          <a:solidFill>
                            <a:schemeClr val="bg1"/>
                          </a:solidFill>
                        </a:rPr>
                        <a:t>Level IV</a:t>
                      </a:r>
                      <a:endParaRPr lang="en-US" dirty="0">
                        <a:solidFill>
                          <a:schemeClr val="bg1"/>
                        </a:solidFill>
                      </a:endParaRPr>
                    </a:p>
                  </a:txBody>
                  <a:tcPr/>
                </a:tc>
                <a:tc>
                  <a:txBody>
                    <a:bodyPr/>
                    <a:lstStyle/>
                    <a:p>
                      <a:r>
                        <a:rPr lang="en-US" dirty="0" smtClean="0">
                          <a:solidFill>
                            <a:schemeClr val="bg1"/>
                          </a:solidFill>
                        </a:rPr>
                        <a:t>22-24/27-30</a:t>
                      </a:r>
                      <a:endParaRPr lang="en-US" dirty="0">
                        <a:solidFill>
                          <a:schemeClr val="bg1"/>
                        </a:solidFill>
                      </a:endParaRPr>
                    </a:p>
                  </a:txBody>
                  <a:tcPr/>
                </a:tc>
                <a:extLst>
                  <a:ext uri="{0D108BD9-81ED-4DB2-BD59-A6C34878D82A}">
                    <a16:rowId xmlns:a16="http://schemas.microsoft.com/office/drawing/2014/main" val="3370193684"/>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298915701"/>
              </p:ext>
            </p:extLst>
          </p:nvPr>
        </p:nvGraphicFramePr>
        <p:xfrm>
          <a:off x="1271397" y="3924036"/>
          <a:ext cx="4426760" cy="1854200"/>
        </p:xfrm>
        <a:graphic>
          <a:graphicData uri="http://schemas.openxmlformats.org/drawingml/2006/table">
            <a:tbl>
              <a:tblPr firstRow="1" bandRow="1">
                <a:tableStyleId>{72833802-FEF1-4C79-8D5D-14CF1EAF98D9}</a:tableStyleId>
              </a:tblPr>
              <a:tblGrid>
                <a:gridCol w="1452554">
                  <a:extLst>
                    <a:ext uri="{9D8B030D-6E8A-4147-A177-3AD203B41FA5}">
                      <a16:colId xmlns:a16="http://schemas.microsoft.com/office/drawing/2014/main" val="2454349657"/>
                    </a:ext>
                  </a:extLst>
                </a:gridCol>
                <a:gridCol w="2974206">
                  <a:extLst>
                    <a:ext uri="{9D8B030D-6E8A-4147-A177-3AD203B41FA5}">
                      <a16:colId xmlns:a16="http://schemas.microsoft.com/office/drawing/2014/main" val="1293049253"/>
                    </a:ext>
                  </a:extLst>
                </a:gridCol>
              </a:tblGrid>
              <a:tr h="370840">
                <a:tc>
                  <a:txBody>
                    <a:bodyPr/>
                    <a:lstStyle/>
                    <a:p>
                      <a:r>
                        <a:rPr lang="en-US" dirty="0" smtClean="0"/>
                        <a:t>Final</a:t>
                      </a:r>
                      <a:r>
                        <a:rPr lang="en-US" baseline="0" dirty="0" smtClean="0"/>
                        <a:t> Ratings</a:t>
                      </a:r>
                      <a:endParaRPr lang="en-US" dirty="0"/>
                    </a:p>
                  </a:txBody>
                  <a:tcPr/>
                </a:tc>
                <a:tc>
                  <a:txBody>
                    <a:bodyPr/>
                    <a:lstStyle/>
                    <a:p>
                      <a:r>
                        <a:rPr lang="en-US" dirty="0" smtClean="0"/>
                        <a:t>Mean GP Score Ranges</a:t>
                      </a:r>
                      <a:endParaRPr lang="en-US" dirty="0"/>
                    </a:p>
                  </a:txBody>
                  <a:tcPr/>
                </a:tc>
                <a:extLst>
                  <a:ext uri="{0D108BD9-81ED-4DB2-BD59-A6C34878D82A}">
                    <a16:rowId xmlns:a16="http://schemas.microsoft.com/office/drawing/2014/main" val="1477195184"/>
                  </a:ext>
                </a:extLst>
              </a:tr>
              <a:tr h="370840">
                <a:tc>
                  <a:txBody>
                    <a:bodyPr/>
                    <a:lstStyle/>
                    <a:p>
                      <a:r>
                        <a:rPr lang="en-US" dirty="0" smtClean="0">
                          <a:solidFill>
                            <a:schemeClr val="bg1"/>
                          </a:solidFill>
                        </a:rPr>
                        <a:t>Level I</a:t>
                      </a:r>
                      <a:endParaRPr lang="en-US" dirty="0">
                        <a:solidFill>
                          <a:schemeClr val="bg1"/>
                        </a:solidFill>
                      </a:endParaRPr>
                    </a:p>
                  </a:txBody>
                  <a:tcPr/>
                </a:tc>
                <a:tc>
                  <a:txBody>
                    <a:bodyPr/>
                    <a:lstStyle/>
                    <a:p>
                      <a:r>
                        <a:rPr lang="en-US" dirty="0" smtClean="0">
                          <a:solidFill>
                            <a:schemeClr val="bg1"/>
                          </a:solidFill>
                        </a:rPr>
                        <a:t>&lt;35</a:t>
                      </a:r>
                      <a:endParaRPr lang="en-US" dirty="0">
                        <a:solidFill>
                          <a:schemeClr val="bg1"/>
                        </a:solidFill>
                      </a:endParaRPr>
                    </a:p>
                  </a:txBody>
                  <a:tcPr/>
                </a:tc>
                <a:extLst>
                  <a:ext uri="{0D108BD9-81ED-4DB2-BD59-A6C34878D82A}">
                    <a16:rowId xmlns:a16="http://schemas.microsoft.com/office/drawing/2014/main" val="2147066150"/>
                  </a:ext>
                </a:extLst>
              </a:tr>
              <a:tr h="370840">
                <a:tc>
                  <a:txBody>
                    <a:bodyPr/>
                    <a:lstStyle/>
                    <a:p>
                      <a:r>
                        <a:rPr lang="en-US" dirty="0" smtClean="0">
                          <a:solidFill>
                            <a:schemeClr val="bg1"/>
                          </a:solidFill>
                        </a:rPr>
                        <a:t>Level II</a:t>
                      </a:r>
                      <a:endParaRPr lang="en-US"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bg1"/>
                          </a:solidFill>
                          <a:latin typeface="+mn-lt"/>
                          <a:ea typeface="+mn-ea"/>
                          <a:cs typeface="+mn-cs"/>
                        </a:rPr>
                        <a:t>≥35 and ≤45</a:t>
                      </a:r>
                      <a:endParaRPr lang="en-US" dirty="0" smtClean="0">
                        <a:solidFill>
                          <a:schemeClr val="bg1"/>
                        </a:solidFill>
                      </a:endParaRPr>
                    </a:p>
                  </a:txBody>
                  <a:tcPr/>
                </a:tc>
                <a:extLst>
                  <a:ext uri="{0D108BD9-81ED-4DB2-BD59-A6C34878D82A}">
                    <a16:rowId xmlns:a16="http://schemas.microsoft.com/office/drawing/2014/main" val="1285729741"/>
                  </a:ext>
                </a:extLst>
              </a:tr>
              <a:tr h="370840">
                <a:tc>
                  <a:txBody>
                    <a:bodyPr/>
                    <a:lstStyle/>
                    <a:p>
                      <a:r>
                        <a:rPr lang="en-US" dirty="0" smtClean="0">
                          <a:solidFill>
                            <a:schemeClr val="bg1"/>
                          </a:solidFill>
                        </a:rPr>
                        <a:t>Level III</a:t>
                      </a:r>
                      <a:endParaRPr lang="en-US" dirty="0">
                        <a:solidFill>
                          <a:schemeClr val="bg1"/>
                        </a:solidFill>
                      </a:endParaRPr>
                    </a:p>
                  </a:txBody>
                  <a:tcPr/>
                </a:tc>
                <a:tc>
                  <a:txBody>
                    <a:bodyPr/>
                    <a:lstStyle/>
                    <a:p>
                      <a:r>
                        <a:rPr lang="en-US" dirty="0" smtClean="0">
                          <a:solidFill>
                            <a:schemeClr val="bg1"/>
                          </a:solidFill>
                        </a:rPr>
                        <a:t>&gt;45 and </a:t>
                      </a:r>
                      <a:r>
                        <a:rPr lang="en-US" sz="1800" b="0" i="0" u="none" strike="noStrike" kern="1200" baseline="0" dirty="0" smtClean="0">
                          <a:solidFill>
                            <a:schemeClr val="bg1"/>
                          </a:solidFill>
                          <a:latin typeface="+mn-lt"/>
                          <a:ea typeface="+mn-ea"/>
                          <a:cs typeface="+mn-cs"/>
                        </a:rPr>
                        <a:t>≤60</a:t>
                      </a:r>
                      <a:endParaRPr lang="en-US" dirty="0">
                        <a:solidFill>
                          <a:schemeClr val="bg1"/>
                        </a:solidFill>
                      </a:endParaRPr>
                    </a:p>
                  </a:txBody>
                  <a:tcPr/>
                </a:tc>
                <a:extLst>
                  <a:ext uri="{0D108BD9-81ED-4DB2-BD59-A6C34878D82A}">
                    <a16:rowId xmlns:a16="http://schemas.microsoft.com/office/drawing/2014/main" val="1795171034"/>
                  </a:ext>
                </a:extLst>
              </a:tr>
              <a:tr h="370840">
                <a:tc>
                  <a:txBody>
                    <a:bodyPr/>
                    <a:lstStyle/>
                    <a:p>
                      <a:r>
                        <a:rPr lang="en-US" dirty="0" smtClean="0">
                          <a:solidFill>
                            <a:schemeClr val="bg1"/>
                          </a:solidFill>
                        </a:rPr>
                        <a:t>Level IV</a:t>
                      </a:r>
                      <a:endParaRPr lang="en-US" dirty="0">
                        <a:solidFill>
                          <a:schemeClr val="bg1"/>
                        </a:solidFill>
                      </a:endParaRPr>
                    </a:p>
                  </a:txBody>
                  <a:tcPr/>
                </a:tc>
                <a:tc>
                  <a:txBody>
                    <a:bodyPr/>
                    <a:lstStyle/>
                    <a:p>
                      <a:r>
                        <a:rPr lang="en-US" dirty="0" smtClean="0">
                          <a:solidFill>
                            <a:schemeClr val="bg1"/>
                          </a:solidFill>
                        </a:rPr>
                        <a:t>&gt;60</a:t>
                      </a:r>
                      <a:endParaRPr lang="en-US" dirty="0">
                        <a:solidFill>
                          <a:schemeClr val="bg1"/>
                        </a:solidFill>
                      </a:endParaRPr>
                    </a:p>
                  </a:txBody>
                  <a:tcPr/>
                </a:tc>
                <a:extLst>
                  <a:ext uri="{0D108BD9-81ED-4DB2-BD59-A6C34878D82A}">
                    <a16:rowId xmlns:a16="http://schemas.microsoft.com/office/drawing/2014/main" val="3370193684"/>
                  </a:ext>
                </a:extLst>
              </a:tr>
            </a:tbl>
          </a:graphicData>
        </a:graphic>
      </p:graphicFrame>
    </p:spTree>
    <p:extLst>
      <p:ext uri="{BB962C8B-B14F-4D97-AF65-F5344CB8AC3E}">
        <p14:creationId xmlns:p14="http://schemas.microsoft.com/office/powerpoint/2010/main" val="86246799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6-56F6-44E8-8BBF-23277B1773E4}"/>
              </a:ext>
            </a:extLst>
          </p:cNvPr>
          <p:cNvSpPr>
            <a:spLocks noGrp="1"/>
          </p:cNvSpPr>
          <p:nvPr>
            <p:ph type="title"/>
          </p:nvPr>
        </p:nvSpPr>
        <p:spPr/>
        <p:txBody>
          <a:bodyPr/>
          <a:lstStyle/>
          <a:p>
            <a:r>
              <a:rPr lang="en-US" dirty="0" smtClean="0"/>
              <a:t>BTO Analysis</a:t>
            </a:r>
            <a:endParaRPr lang="en-US" dirty="0"/>
          </a:p>
        </p:txBody>
      </p:sp>
      <p:sp>
        <p:nvSpPr>
          <p:cNvPr id="4" name="Content Placeholder 3">
            <a:extLst>
              <a:ext uri="{FF2B5EF4-FFF2-40B4-BE49-F238E27FC236}">
                <a16:creationId xmlns:a16="http://schemas.microsoft.com/office/drawing/2014/main" id="{8B863B31-6429-468C-9624-0D0BBDBACA62}"/>
              </a:ext>
            </a:extLst>
          </p:cNvPr>
          <p:cNvSpPr>
            <a:spLocks noGrp="1"/>
          </p:cNvSpPr>
          <p:nvPr>
            <p:ph idx="1"/>
          </p:nvPr>
        </p:nvSpPr>
        <p:spPr/>
        <p:txBody>
          <a:bodyPr>
            <a:normAutofit/>
          </a:bodyPr>
          <a:lstStyle/>
          <a:p>
            <a:r>
              <a:rPr lang="en-US" sz="1800" dirty="0" smtClean="0"/>
              <a:t>A cross-sectional</a:t>
            </a:r>
            <a:r>
              <a:rPr lang="en-US" sz="1800" dirty="0"/>
              <a:t>, fixed-effects regression </a:t>
            </a:r>
            <a:r>
              <a:rPr lang="en-US" sz="1800" dirty="0" smtClean="0"/>
              <a:t>model</a:t>
            </a:r>
          </a:p>
          <a:p>
            <a:r>
              <a:rPr lang="en-US" sz="1800" dirty="0" smtClean="0"/>
              <a:t>Student-based factors:</a:t>
            </a:r>
          </a:p>
          <a:p>
            <a:pPr lvl="1"/>
            <a:r>
              <a:rPr lang="en-US" sz="1600" dirty="0" smtClean="0"/>
              <a:t>% Emirati</a:t>
            </a:r>
          </a:p>
          <a:p>
            <a:pPr lvl="1"/>
            <a:r>
              <a:rPr lang="en-US" sz="1600" dirty="0" smtClean="0"/>
              <a:t>% SEND</a:t>
            </a:r>
          </a:p>
          <a:p>
            <a:pPr lvl="1"/>
            <a:r>
              <a:rPr lang="en-US" sz="1600" dirty="0" smtClean="0"/>
              <a:t>% ELL</a:t>
            </a:r>
          </a:p>
          <a:p>
            <a:pPr lvl="1"/>
            <a:r>
              <a:rPr lang="en-US" sz="1600" dirty="0" smtClean="0"/>
              <a:t>% G&amp;T</a:t>
            </a:r>
          </a:p>
          <a:p>
            <a:pPr lvl="1"/>
            <a:r>
              <a:rPr lang="en-US" sz="1600" dirty="0" smtClean="0"/>
              <a:t>% Boys</a:t>
            </a:r>
          </a:p>
          <a:p>
            <a:pPr lvl="1"/>
            <a:r>
              <a:rPr lang="en-US" sz="1600" dirty="0" smtClean="0"/>
              <a:t>% EDS</a:t>
            </a:r>
          </a:p>
          <a:p>
            <a:r>
              <a:rPr lang="en-US" sz="1800" dirty="0" smtClean="0"/>
              <a:t>School-based factors:</a:t>
            </a:r>
          </a:p>
          <a:p>
            <a:pPr lvl="1"/>
            <a:r>
              <a:rPr lang="en-US" sz="1600" dirty="0" smtClean="0"/>
              <a:t>School size</a:t>
            </a:r>
          </a:p>
          <a:p>
            <a:pPr lvl="1"/>
            <a:r>
              <a:rPr lang="en-US" sz="1600" dirty="0" smtClean="0"/>
              <a:t>Location type</a:t>
            </a:r>
          </a:p>
          <a:p>
            <a:pPr lvl="1"/>
            <a:r>
              <a:rPr lang="en-US" sz="1600" dirty="0" smtClean="0"/>
              <a:t>Student/Teacher ratio</a:t>
            </a:r>
          </a:p>
          <a:p>
            <a:pPr lvl="1"/>
            <a:r>
              <a:rPr lang="en-US" sz="1600" dirty="0" smtClean="0"/>
              <a:t>District performance</a:t>
            </a:r>
          </a:p>
          <a:p>
            <a:pPr lvl="1"/>
            <a:r>
              <a:rPr lang="en-US" sz="1600" dirty="0" smtClean="0"/>
              <a:t>CCRI score type</a:t>
            </a:r>
          </a:p>
        </p:txBody>
      </p:sp>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33</a:t>
            </a:fld>
            <a:endParaRPr lang="en-US" dirty="0"/>
          </a:p>
        </p:txBody>
      </p:sp>
      <p:sp>
        <p:nvSpPr>
          <p:cNvPr id="5" name="Rectangle 4">
            <a:extLst>
              <a:ext uri="{FF2B5EF4-FFF2-40B4-BE49-F238E27FC236}">
                <a16:creationId xmlns:a16="http://schemas.microsoft.com/office/drawing/2014/main" id="{093D1241-4F6B-4523-A0D3-68E3CDBC0F28}"/>
              </a:ext>
              <a:ext uri="{C183D7F6-B498-43B3-948B-1728B52AA6E4}">
                <adec:decorative xmlns="" xmlns:adec="http://schemas.microsoft.com/office/drawing/2017/decorative" val="1"/>
              </a:ext>
            </a:extLst>
          </p:cNvPr>
          <p:cNvSpPr/>
          <p:nvPr/>
        </p:nvSpPr>
        <p:spPr>
          <a:xfrm>
            <a:off x="1145309" y="6557848"/>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School Climate</a:t>
            </a:r>
            <a:endParaRPr lang="en-US" sz="1200" dirty="0"/>
          </a:p>
        </p:txBody>
      </p:sp>
      <p:sp>
        <p:nvSpPr>
          <p:cNvPr id="6" name="Rectangle 5">
            <a:extLst>
              <a:ext uri="{FF2B5EF4-FFF2-40B4-BE49-F238E27FC236}">
                <a16:creationId xmlns:a16="http://schemas.microsoft.com/office/drawing/2014/main" id="{C7BF8379-6FA4-47C8-A343-950346DD4931}"/>
              </a:ext>
              <a:ext uri="{C183D7F6-B498-43B3-948B-1728B52AA6E4}">
                <adec:decorative xmlns="" xmlns:adec="http://schemas.microsoft.com/office/drawing/2017/decorative" val="1"/>
              </a:ext>
            </a:extLst>
          </p:cNvPr>
          <p:cNvSpPr/>
          <p:nvPr/>
        </p:nvSpPr>
        <p:spPr>
          <a:xfrm>
            <a:off x="3697432" y="6557846"/>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CCRI</a:t>
            </a:r>
            <a:endParaRPr lang="en-US" sz="1200" dirty="0"/>
          </a:p>
        </p:txBody>
      </p:sp>
      <p:sp>
        <p:nvSpPr>
          <p:cNvPr id="7" name="Rectangle 6">
            <a:extLst>
              <a:ext uri="{FF2B5EF4-FFF2-40B4-BE49-F238E27FC236}">
                <a16:creationId xmlns:a16="http://schemas.microsoft.com/office/drawing/2014/main" id="{CD0DE557-B4FF-44B4-B945-B5B41DBDA39C}"/>
              </a:ext>
              <a:ext uri="{C183D7F6-B498-43B3-948B-1728B52AA6E4}">
                <adec:decorative xmlns="" xmlns:adec="http://schemas.microsoft.com/office/drawing/2017/decorative" val="1"/>
              </a:ext>
            </a:extLst>
          </p:cNvPr>
          <p:cNvSpPr/>
          <p:nvPr/>
        </p:nvSpPr>
        <p:spPr>
          <a:xfrm>
            <a:off x="6249555" y="6557845"/>
            <a:ext cx="2552123" cy="16363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LE/TE</a:t>
            </a:r>
            <a:endParaRPr lang="en-US" sz="1200" dirty="0"/>
          </a:p>
        </p:txBody>
      </p:sp>
      <p:sp>
        <p:nvSpPr>
          <p:cNvPr id="8" name="Rectangle 7">
            <a:extLst>
              <a:ext uri="{FF2B5EF4-FFF2-40B4-BE49-F238E27FC236}">
                <a16:creationId xmlns:a16="http://schemas.microsoft.com/office/drawing/2014/main" id="{BB801CDE-088C-4A56-83CA-BF9F271065B0}"/>
              </a:ext>
              <a:ext uri="{C183D7F6-B498-43B3-948B-1728B52AA6E4}">
                <adec:decorative xmlns="" xmlns:adec="http://schemas.microsoft.com/office/drawing/2017/decorative" val="1"/>
              </a:ext>
            </a:extLst>
          </p:cNvPr>
          <p:cNvSpPr/>
          <p:nvPr/>
        </p:nvSpPr>
        <p:spPr>
          <a:xfrm>
            <a:off x="8801677" y="6361475"/>
            <a:ext cx="2552123" cy="36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BTO</a:t>
            </a:r>
            <a:endParaRPr lang="en-US" sz="1200" dirty="0"/>
          </a:p>
        </p:txBody>
      </p:sp>
      <p:sp>
        <p:nvSpPr>
          <p:cNvPr id="10" name="Isosceles Triangle 9">
            <a:extLst>
              <a:ext uri="{FF2B5EF4-FFF2-40B4-BE49-F238E27FC236}">
                <a16:creationId xmlns:a16="http://schemas.microsoft.com/office/drawing/2014/main" id="{792980D7-ED01-4955-83DB-59BA18C94FBA}"/>
              </a:ext>
              <a:ext uri="{C183D7F6-B498-43B3-948B-1728B52AA6E4}">
                <adec:decorative xmlns="" xmlns:adec="http://schemas.microsoft.com/office/drawing/2017/decorative" val="1"/>
              </a:ext>
            </a:extLst>
          </p:cNvPr>
          <p:cNvSpPr/>
          <p:nvPr/>
        </p:nvSpPr>
        <p:spPr>
          <a:xfrm rot="10800000">
            <a:off x="10006315"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329145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6-56F6-44E8-8BBF-23277B1773E4}"/>
              </a:ext>
            </a:extLst>
          </p:cNvPr>
          <p:cNvSpPr>
            <a:spLocks noGrp="1"/>
          </p:cNvSpPr>
          <p:nvPr>
            <p:ph type="title"/>
          </p:nvPr>
        </p:nvSpPr>
        <p:spPr/>
        <p:txBody>
          <a:bodyPr/>
          <a:lstStyle/>
          <a:p>
            <a:r>
              <a:rPr lang="en-US" dirty="0" smtClean="0"/>
              <a:t>BTO Model</a:t>
            </a:r>
            <a:endParaRPr lang="en-US" dirty="0"/>
          </a:p>
        </p:txBody>
      </p:sp>
      <p:sp>
        <p:nvSpPr>
          <p:cNvPr id="4" name="Content Placeholder 3">
            <a:extLst>
              <a:ext uri="{FF2B5EF4-FFF2-40B4-BE49-F238E27FC236}">
                <a16:creationId xmlns:a16="http://schemas.microsoft.com/office/drawing/2014/main" id="{8B863B31-6429-468C-9624-0D0BBDBACA62}"/>
              </a:ext>
            </a:extLst>
          </p:cNvPr>
          <p:cNvSpPr>
            <a:spLocks noGrp="1"/>
          </p:cNvSpPr>
          <p:nvPr>
            <p:ph idx="1"/>
          </p:nvPr>
        </p:nvSpPr>
        <p:spPr>
          <a:xfrm>
            <a:off x="4705350" y="125128"/>
            <a:ext cx="7287728" cy="6224871"/>
          </a:xfrm>
        </p:spPr>
        <p:txBody>
          <a:bodyPr>
            <a:noAutofit/>
          </a:bodyPr>
          <a:lstStyle/>
          <a:p>
            <a:r>
              <a:rPr lang="en-US" altLang="en-US" sz="1800" dirty="0" smtClean="0">
                <a:cs typeface="Times New Roman" panose="02020603050405020304" pitchFamily="18" charset="0"/>
              </a:rPr>
              <a:t>Predictive regression model:</a:t>
            </a:r>
            <a:endParaRPr lang="en-US" altLang="en-US" sz="1800" dirty="0">
              <a:cs typeface="Times New Roman" panose="02020603050405020304" pitchFamily="18" charset="0"/>
            </a:endParaRPr>
          </a:p>
          <a:p>
            <a:pPr algn="ctr">
              <a:buFont typeface="Arial" panose="020B0604020202020204" pitchFamily="34" charset="0"/>
              <a:buNone/>
            </a:pPr>
            <a:r>
              <a:rPr lang="en-US" altLang="en-US" sz="1800" i="1" dirty="0">
                <a:cs typeface="Times New Roman" panose="02020603050405020304" pitchFamily="18" charset="0"/>
              </a:rPr>
              <a:t>Y</a:t>
            </a:r>
            <a:r>
              <a:rPr lang="en-US" altLang="en-US" sz="1800" i="1" baseline="-25000" dirty="0">
                <a:cs typeface="Times New Roman" panose="02020603050405020304" pitchFamily="18" charset="0"/>
              </a:rPr>
              <a:t>i</a:t>
            </a:r>
            <a:r>
              <a:rPr lang="en-US" altLang="en-US" sz="1800" i="1" dirty="0">
                <a:cs typeface="Times New Roman" panose="02020603050405020304" pitchFamily="18" charset="0"/>
              </a:rPr>
              <a:t> </a:t>
            </a:r>
            <a:r>
              <a:rPr lang="en-US" altLang="en-US" sz="1800" dirty="0">
                <a:cs typeface="Times New Roman" panose="02020603050405020304" pitchFamily="18" charset="0"/>
              </a:rPr>
              <a:t>= β</a:t>
            </a:r>
            <a:r>
              <a:rPr lang="en-US" altLang="en-US" sz="1800" baseline="-25000" dirty="0">
                <a:cs typeface="Times New Roman" panose="02020603050405020304" pitchFamily="18" charset="0"/>
              </a:rPr>
              <a:t>0</a:t>
            </a:r>
            <a:r>
              <a:rPr lang="en-US" altLang="en-US" sz="1800" dirty="0">
                <a:cs typeface="Times New Roman" panose="02020603050405020304" pitchFamily="18" charset="0"/>
              </a:rPr>
              <a:t> + β</a:t>
            </a:r>
            <a:r>
              <a:rPr lang="en-US" altLang="en-US" sz="1800" baseline="-25000" dirty="0">
                <a:cs typeface="Times New Roman" panose="02020603050405020304" pitchFamily="18" charset="0"/>
              </a:rPr>
              <a:t>1</a:t>
            </a:r>
            <a:r>
              <a:rPr lang="en-US" altLang="en-US" sz="1800" i="1" dirty="0">
                <a:cs typeface="Times New Roman" panose="02020603050405020304" pitchFamily="18" charset="0"/>
              </a:rPr>
              <a:t>SD</a:t>
            </a:r>
            <a:r>
              <a:rPr lang="en-US" altLang="en-US" sz="1800" i="1" baseline="-25000" dirty="0">
                <a:cs typeface="Times New Roman" panose="02020603050405020304" pitchFamily="18" charset="0"/>
              </a:rPr>
              <a:t>i</a:t>
            </a:r>
            <a:r>
              <a:rPr lang="en-US" altLang="en-US" sz="1800" dirty="0">
                <a:cs typeface="Times New Roman" panose="02020603050405020304" pitchFamily="18" charset="0"/>
              </a:rPr>
              <a:t> + β</a:t>
            </a:r>
            <a:r>
              <a:rPr lang="en-US" altLang="en-US" sz="1800" baseline="-25000" dirty="0">
                <a:cs typeface="Times New Roman" panose="02020603050405020304" pitchFamily="18" charset="0"/>
              </a:rPr>
              <a:t>2</a:t>
            </a:r>
            <a:r>
              <a:rPr lang="en-US" altLang="en-US" sz="1800" i="1" dirty="0">
                <a:cs typeface="Times New Roman" panose="02020603050405020304" pitchFamily="18" charset="0"/>
              </a:rPr>
              <a:t>SI</a:t>
            </a:r>
            <a:r>
              <a:rPr lang="en-US" altLang="en-US" sz="1800" i="1" baseline="-25000" dirty="0">
                <a:cs typeface="Times New Roman" panose="02020603050405020304" pitchFamily="18" charset="0"/>
              </a:rPr>
              <a:t>i </a:t>
            </a:r>
            <a:r>
              <a:rPr lang="en-US" altLang="en-US" sz="1800" dirty="0">
                <a:cs typeface="Times New Roman" panose="02020603050405020304" pitchFamily="18" charset="0"/>
              </a:rPr>
              <a:t>+ β</a:t>
            </a:r>
            <a:r>
              <a:rPr lang="en-US" altLang="en-US" sz="1800" baseline="-25000" dirty="0">
                <a:cs typeface="Times New Roman" panose="02020603050405020304" pitchFamily="18" charset="0"/>
              </a:rPr>
              <a:t>3</a:t>
            </a:r>
            <a:r>
              <a:rPr lang="en-US" altLang="en-US" sz="1800" i="1" dirty="0">
                <a:cs typeface="Times New Roman" panose="02020603050405020304" pitchFamily="18" charset="0"/>
              </a:rPr>
              <a:t>CL</a:t>
            </a:r>
            <a:r>
              <a:rPr lang="en-US" altLang="en-US" sz="1800" i="1" baseline="-25000" dirty="0">
                <a:cs typeface="Times New Roman" panose="02020603050405020304" pitchFamily="18" charset="0"/>
              </a:rPr>
              <a:t>i</a:t>
            </a:r>
            <a:r>
              <a:rPr lang="en-US" altLang="en-US" sz="1800" dirty="0">
                <a:cs typeface="Times New Roman" panose="02020603050405020304" pitchFamily="18" charset="0"/>
              </a:rPr>
              <a:t>  + </a:t>
            </a:r>
            <a:r>
              <a:rPr lang="en-US" altLang="en-US" sz="1800" dirty="0">
                <a:cs typeface="Times New Roman" panose="02020603050405020304" pitchFamily="18" charset="0"/>
                <a:sym typeface="Symbol" panose="05050102010706020507" pitchFamily="18" charset="2"/>
              </a:rPr>
              <a:t></a:t>
            </a:r>
            <a:r>
              <a:rPr lang="en-US" altLang="en-US" sz="1800" i="1" baseline="-25000" dirty="0" err="1">
                <a:cs typeface="Times New Roman" panose="02020603050405020304" pitchFamily="18" charset="0"/>
              </a:rPr>
              <a:t>i</a:t>
            </a:r>
            <a:r>
              <a:rPr lang="en-US" altLang="en-US" sz="1800" dirty="0">
                <a:cs typeface="Times New Roman" panose="02020603050405020304" pitchFamily="18" charset="0"/>
              </a:rPr>
              <a:t> + α</a:t>
            </a:r>
            <a:r>
              <a:rPr lang="en-US" altLang="en-US" sz="1800" baseline="-25000" dirty="0">
                <a:cs typeface="Times New Roman" panose="02020603050405020304" pitchFamily="18" charset="0"/>
              </a:rPr>
              <a:t>d </a:t>
            </a:r>
            <a:endParaRPr lang="en-US" altLang="en-US" sz="1800" dirty="0">
              <a:cs typeface="Aparajita" pitchFamily="34" charset="0"/>
            </a:endParaRPr>
          </a:p>
          <a:p>
            <a:r>
              <a:rPr lang="en-US" altLang="en-US" sz="1800" dirty="0">
                <a:cs typeface="Times New Roman" panose="02020603050405020304" pitchFamily="18" charset="0"/>
              </a:rPr>
              <a:t>β</a:t>
            </a:r>
            <a:r>
              <a:rPr lang="en-US" altLang="en-US" sz="1800" baseline="-25000" dirty="0">
                <a:cs typeface="Times New Roman" panose="02020603050405020304" pitchFamily="18" charset="0"/>
              </a:rPr>
              <a:t>0  = </a:t>
            </a:r>
            <a:r>
              <a:rPr lang="en-US" altLang="en-US" sz="1800" dirty="0">
                <a:cs typeface="Times New Roman" panose="02020603050405020304" pitchFamily="18" charset="0"/>
              </a:rPr>
              <a:t>constant term </a:t>
            </a:r>
          </a:p>
          <a:p>
            <a:r>
              <a:rPr lang="en-US" altLang="en-US" sz="1800" dirty="0">
                <a:cs typeface="Times New Roman" panose="02020603050405020304" pitchFamily="18" charset="0"/>
              </a:rPr>
              <a:t>β</a:t>
            </a:r>
            <a:r>
              <a:rPr lang="en-US" altLang="en-US" sz="1800" baseline="-25000" dirty="0">
                <a:cs typeface="Times New Roman" panose="02020603050405020304" pitchFamily="18" charset="0"/>
              </a:rPr>
              <a:t>1</a:t>
            </a:r>
            <a:r>
              <a:rPr lang="en-US" altLang="en-US" sz="1800" i="1" dirty="0">
                <a:cs typeface="Times New Roman" panose="02020603050405020304" pitchFamily="18" charset="0"/>
              </a:rPr>
              <a:t>SD</a:t>
            </a:r>
            <a:r>
              <a:rPr lang="en-US" altLang="en-US" sz="1800" i="1" baseline="-25000" dirty="0">
                <a:cs typeface="Times New Roman" panose="02020603050405020304" pitchFamily="18" charset="0"/>
              </a:rPr>
              <a:t>i</a:t>
            </a:r>
            <a:r>
              <a:rPr lang="en-US" altLang="en-US" sz="1800" dirty="0">
                <a:cs typeface="Times New Roman" panose="02020603050405020304" pitchFamily="18" charset="0"/>
              </a:rPr>
              <a:t>  = vector of student demographic variables for each individual school</a:t>
            </a:r>
          </a:p>
          <a:p>
            <a:r>
              <a:rPr lang="en-US" altLang="en-US" sz="1800" dirty="0">
                <a:cs typeface="Times New Roman" panose="02020603050405020304" pitchFamily="18" charset="0"/>
              </a:rPr>
              <a:t>β</a:t>
            </a:r>
            <a:r>
              <a:rPr lang="en-US" altLang="en-US" sz="1800" baseline="-25000" dirty="0">
                <a:cs typeface="Times New Roman" panose="02020603050405020304" pitchFamily="18" charset="0"/>
              </a:rPr>
              <a:t>2</a:t>
            </a:r>
            <a:r>
              <a:rPr lang="en-US" altLang="en-US" sz="1800" i="1" dirty="0">
                <a:cs typeface="Times New Roman" panose="02020603050405020304" pitchFamily="18" charset="0"/>
              </a:rPr>
              <a:t>SI</a:t>
            </a:r>
            <a:r>
              <a:rPr lang="en-US" altLang="en-US" sz="1800" i="1" baseline="-25000" dirty="0">
                <a:cs typeface="Times New Roman" panose="02020603050405020304" pitchFamily="18" charset="0"/>
              </a:rPr>
              <a:t>i </a:t>
            </a:r>
            <a:r>
              <a:rPr lang="en-US" altLang="en-US" sz="1800" dirty="0">
                <a:cs typeface="Times New Roman" panose="02020603050405020304" pitchFamily="18" charset="0"/>
              </a:rPr>
              <a:t>= vector of school type information including school size, student-teacher ratio, and location type</a:t>
            </a:r>
          </a:p>
          <a:p>
            <a:r>
              <a:rPr lang="en-US" altLang="en-US" sz="1800" dirty="0">
                <a:cs typeface="Times New Roman" panose="02020603050405020304" pitchFamily="18" charset="0"/>
              </a:rPr>
              <a:t>β</a:t>
            </a:r>
            <a:r>
              <a:rPr lang="en-US" altLang="en-US" sz="1800" baseline="-25000" dirty="0">
                <a:cs typeface="Times New Roman" panose="02020603050405020304" pitchFamily="18" charset="0"/>
              </a:rPr>
              <a:t>3</a:t>
            </a:r>
            <a:r>
              <a:rPr lang="en-US" altLang="en-US" sz="1800" i="1" dirty="0">
                <a:cs typeface="Times New Roman" panose="02020603050405020304" pitchFamily="18" charset="0"/>
              </a:rPr>
              <a:t>CL</a:t>
            </a:r>
            <a:r>
              <a:rPr lang="en-US" altLang="en-US" sz="1800" i="1" baseline="-25000" dirty="0">
                <a:cs typeface="Times New Roman" panose="02020603050405020304" pitchFamily="18" charset="0"/>
              </a:rPr>
              <a:t>i</a:t>
            </a:r>
            <a:r>
              <a:rPr lang="en-US" altLang="en-US" sz="1800" dirty="0">
                <a:cs typeface="Times New Roman" panose="02020603050405020304" pitchFamily="18" charset="0"/>
              </a:rPr>
              <a:t> = dummy (binary) variables for each of the </a:t>
            </a:r>
            <a:r>
              <a:rPr lang="en-US" altLang="en-US" sz="1800" dirty="0" smtClean="0">
                <a:cs typeface="Times New Roman" panose="02020603050405020304" pitchFamily="18" charset="0"/>
              </a:rPr>
              <a:t>CCRI </a:t>
            </a:r>
            <a:r>
              <a:rPr lang="en-US" altLang="en-US" sz="1800" dirty="0">
                <a:cs typeface="Times New Roman" panose="02020603050405020304" pitchFamily="18" charset="0"/>
              </a:rPr>
              <a:t>reporting clusters (i.e. Elementary, Middle, High)</a:t>
            </a:r>
          </a:p>
          <a:p>
            <a:r>
              <a:rPr lang="en-US" altLang="en-US" sz="1800" dirty="0">
                <a:cs typeface="Times New Roman" panose="02020603050405020304" pitchFamily="18" charset="0"/>
                <a:sym typeface="Symbol" panose="05050102010706020507" pitchFamily="18" charset="2"/>
              </a:rPr>
              <a:t></a:t>
            </a:r>
            <a:r>
              <a:rPr lang="en-US" altLang="en-US" sz="1800" i="1" baseline="-25000" dirty="0" err="1">
                <a:cs typeface="Times New Roman" panose="02020603050405020304" pitchFamily="18" charset="0"/>
              </a:rPr>
              <a:t>i</a:t>
            </a:r>
            <a:r>
              <a:rPr lang="en-US" altLang="en-US" sz="1800" dirty="0">
                <a:cs typeface="Times New Roman" panose="02020603050405020304" pitchFamily="18" charset="0"/>
              </a:rPr>
              <a:t> = individual schools’ random error term</a:t>
            </a:r>
          </a:p>
          <a:p>
            <a:r>
              <a:rPr lang="en-US" altLang="en-US" sz="1800" dirty="0">
                <a:cs typeface="Times New Roman" panose="02020603050405020304" pitchFamily="18" charset="0"/>
              </a:rPr>
              <a:t>α</a:t>
            </a:r>
            <a:r>
              <a:rPr lang="en-US" altLang="en-US" sz="1800" baseline="-25000" dirty="0">
                <a:cs typeface="Times New Roman" panose="02020603050405020304" pitchFamily="18" charset="0"/>
              </a:rPr>
              <a:t>d </a:t>
            </a:r>
            <a:r>
              <a:rPr lang="en-US" altLang="en-US" sz="1800" dirty="0">
                <a:cs typeface="Times New Roman" panose="02020603050405020304" pitchFamily="18" charset="0"/>
              </a:rPr>
              <a:t>= district level fixed-effects to  control for district-level policies and </a:t>
            </a:r>
            <a:r>
              <a:rPr lang="en-US" altLang="en-US" sz="1800" dirty="0" smtClean="0">
                <a:cs typeface="Times New Roman" panose="02020603050405020304" pitchFamily="18" charset="0"/>
              </a:rPr>
              <a:t>procedures</a:t>
            </a:r>
          </a:p>
          <a:p>
            <a:r>
              <a:rPr lang="en-US" altLang="en-US" sz="1800" dirty="0">
                <a:cs typeface="Times New Roman" panose="02020603050405020304" pitchFamily="18" charset="0"/>
              </a:rPr>
              <a:t>Linear prediction from the fitted regression model where:</a:t>
            </a:r>
          </a:p>
          <a:p>
            <a:pPr lvl="1"/>
            <a:r>
              <a:rPr lang="en-US" altLang="en-US" dirty="0">
                <a:cs typeface="Times New Roman" panose="02020603050405020304" pitchFamily="18" charset="0"/>
              </a:rPr>
              <a:t>estimating a set of parameters </a:t>
            </a:r>
            <a:r>
              <a:rPr lang="en-US" altLang="en-US" i="1" dirty="0">
                <a:cs typeface="Times New Roman" panose="02020603050405020304" pitchFamily="18" charset="0"/>
              </a:rPr>
              <a:t>b</a:t>
            </a:r>
            <a:r>
              <a:rPr lang="en-US" altLang="en-US" baseline="-25000" dirty="0">
                <a:cs typeface="Times New Roman" panose="02020603050405020304" pitchFamily="18" charset="0"/>
              </a:rPr>
              <a:t>1</a:t>
            </a:r>
            <a:r>
              <a:rPr lang="en-US" altLang="en-US" dirty="0">
                <a:cs typeface="Times New Roman" panose="02020603050405020304" pitchFamily="18" charset="0"/>
              </a:rPr>
              <a:t>, </a:t>
            </a:r>
            <a:r>
              <a:rPr lang="en-US" altLang="en-US" i="1" dirty="0">
                <a:cs typeface="Times New Roman" panose="02020603050405020304" pitchFamily="18" charset="0"/>
              </a:rPr>
              <a:t>b</a:t>
            </a:r>
            <a:r>
              <a:rPr lang="en-US" altLang="en-US" baseline="-25000" dirty="0">
                <a:cs typeface="Times New Roman" panose="02020603050405020304" pitchFamily="18" charset="0"/>
              </a:rPr>
              <a:t>2</a:t>
            </a:r>
            <a:r>
              <a:rPr lang="en-US" altLang="en-US" dirty="0">
                <a:cs typeface="Times New Roman" panose="02020603050405020304" pitchFamily="18" charset="0"/>
              </a:rPr>
              <a:t>, : : : , </a:t>
            </a:r>
            <a:r>
              <a:rPr lang="en-US" altLang="en-US" i="1" dirty="0" err="1">
                <a:cs typeface="Times New Roman" panose="02020603050405020304" pitchFamily="18" charset="0"/>
              </a:rPr>
              <a:t>b</a:t>
            </a:r>
            <a:r>
              <a:rPr lang="en-US" altLang="en-US" i="1" baseline="-25000" dirty="0" err="1">
                <a:cs typeface="Times New Roman" panose="02020603050405020304" pitchFamily="18" charset="0"/>
              </a:rPr>
              <a:t>k</a:t>
            </a:r>
            <a:r>
              <a:rPr lang="en-US" altLang="en-US" dirty="0">
                <a:cs typeface="Times New Roman" panose="02020603050405020304" pitchFamily="18" charset="0"/>
              </a:rPr>
              <a:t>, and the linear prediction is</a:t>
            </a:r>
            <a:r>
              <a:rPr lang="en-US" altLang="en-US" dirty="0" smtClean="0">
                <a:cs typeface="Times New Roman" panose="02020603050405020304" pitchFamily="18" charset="0"/>
              </a:rPr>
              <a:t>:</a:t>
            </a:r>
            <a:endParaRPr lang="en-US" altLang="en-US" dirty="0">
              <a:cs typeface="Times New Roman" panose="02020603050405020304" pitchFamily="18" charset="0"/>
            </a:endParaRPr>
          </a:p>
          <a:p>
            <a:pPr lvl="1"/>
            <a:r>
              <a:rPr lang="en-US" altLang="en-US" dirty="0">
                <a:cs typeface="Times New Roman" panose="02020603050405020304" pitchFamily="18" charset="0"/>
              </a:rPr>
              <a:t>For the linear regression model selected the values are called the predicted values. </a:t>
            </a:r>
          </a:p>
          <a:p>
            <a:r>
              <a:rPr lang="en-US" altLang="en-US" sz="1800" i="1" dirty="0">
                <a:cs typeface="Times New Roman" panose="02020603050405020304" pitchFamily="18" charset="0"/>
              </a:rPr>
              <a:t>x</a:t>
            </a:r>
            <a:r>
              <a:rPr lang="en-US" altLang="en-US" sz="1800" i="1" baseline="-25000" dirty="0">
                <a:cs typeface="Times New Roman" panose="02020603050405020304" pitchFamily="18" charset="0"/>
              </a:rPr>
              <a:t>1j</a:t>
            </a:r>
            <a:r>
              <a:rPr lang="en-US" altLang="en-US" sz="1800" dirty="0">
                <a:cs typeface="Times New Roman" panose="02020603050405020304" pitchFamily="18" charset="0"/>
              </a:rPr>
              <a:t>, </a:t>
            </a:r>
            <a:r>
              <a:rPr lang="en-US" altLang="en-US" sz="1800" i="1" dirty="0">
                <a:cs typeface="Times New Roman" panose="02020603050405020304" pitchFamily="18" charset="0"/>
              </a:rPr>
              <a:t>x</a:t>
            </a:r>
            <a:r>
              <a:rPr lang="en-US" altLang="en-US" sz="1800" i="1" baseline="-25000" dirty="0">
                <a:cs typeface="Times New Roman" panose="02020603050405020304" pitchFamily="18" charset="0"/>
              </a:rPr>
              <a:t>2j</a:t>
            </a:r>
            <a:r>
              <a:rPr lang="en-US" altLang="en-US" sz="1800" dirty="0">
                <a:cs typeface="Times New Roman" panose="02020603050405020304" pitchFamily="18" charset="0"/>
              </a:rPr>
              <a:t> , : : : , </a:t>
            </a:r>
            <a:r>
              <a:rPr lang="en-US" altLang="en-US" sz="1800" i="1" dirty="0" err="1">
                <a:cs typeface="Times New Roman" panose="02020603050405020304" pitchFamily="18" charset="0"/>
              </a:rPr>
              <a:t>x</a:t>
            </a:r>
            <a:r>
              <a:rPr lang="en-US" altLang="en-US" sz="1800" i="1" baseline="-25000" dirty="0" err="1">
                <a:cs typeface="Times New Roman" panose="02020603050405020304" pitchFamily="18" charset="0"/>
              </a:rPr>
              <a:t>kj</a:t>
            </a:r>
            <a:r>
              <a:rPr lang="en-US" altLang="en-US" sz="1800" dirty="0">
                <a:cs typeface="Times New Roman" panose="02020603050405020304" pitchFamily="18" charset="0"/>
              </a:rPr>
              <a:t> are obtained from the actual reported school level data on the student-based and school level </a:t>
            </a:r>
            <a:r>
              <a:rPr lang="en-US" altLang="en-US" sz="1800" dirty="0" smtClean="0">
                <a:cs typeface="Times New Roman" panose="02020603050405020304" pitchFamily="18" charset="0"/>
              </a:rPr>
              <a:t>predictors</a:t>
            </a:r>
            <a:endParaRPr lang="en-US" altLang="en-US" sz="1800" dirty="0">
              <a:cs typeface="Times New Roman" panose="02020603050405020304" pitchFamily="18" charset="0"/>
            </a:endParaRPr>
          </a:p>
        </p:txBody>
      </p:sp>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34</a:t>
            </a:fld>
            <a:endParaRPr lang="en-US" dirty="0"/>
          </a:p>
        </p:txBody>
      </p:sp>
      <p:sp>
        <p:nvSpPr>
          <p:cNvPr id="5" name="Rectangle 4">
            <a:extLst>
              <a:ext uri="{FF2B5EF4-FFF2-40B4-BE49-F238E27FC236}">
                <a16:creationId xmlns:a16="http://schemas.microsoft.com/office/drawing/2014/main" id="{093D1241-4F6B-4523-A0D3-68E3CDBC0F28}"/>
              </a:ext>
              <a:ext uri="{C183D7F6-B498-43B3-948B-1728B52AA6E4}">
                <adec:decorative xmlns="" xmlns:adec="http://schemas.microsoft.com/office/drawing/2017/decorative" val="1"/>
              </a:ext>
            </a:extLst>
          </p:cNvPr>
          <p:cNvSpPr/>
          <p:nvPr/>
        </p:nvSpPr>
        <p:spPr>
          <a:xfrm>
            <a:off x="1145309" y="6557848"/>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School Climate</a:t>
            </a:r>
            <a:endParaRPr lang="en-US" sz="1200" dirty="0"/>
          </a:p>
        </p:txBody>
      </p:sp>
      <p:sp>
        <p:nvSpPr>
          <p:cNvPr id="6" name="Rectangle 5">
            <a:extLst>
              <a:ext uri="{FF2B5EF4-FFF2-40B4-BE49-F238E27FC236}">
                <a16:creationId xmlns:a16="http://schemas.microsoft.com/office/drawing/2014/main" id="{C7BF8379-6FA4-47C8-A343-950346DD4931}"/>
              </a:ext>
              <a:ext uri="{C183D7F6-B498-43B3-948B-1728B52AA6E4}">
                <adec:decorative xmlns="" xmlns:adec="http://schemas.microsoft.com/office/drawing/2017/decorative" val="1"/>
              </a:ext>
            </a:extLst>
          </p:cNvPr>
          <p:cNvSpPr/>
          <p:nvPr/>
        </p:nvSpPr>
        <p:spPr>
          <a:xfrm>
            <a:off x="3697432" y="6557846"/>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CCRI</a:t>
            </a:r>
            <a:endParaRPr lang="en-US" sz="1200" dirty="0"/>
          </a:p>
        </p:txBody>
      </p:sp>
      <p:sp>
        <p:nvSpPr>
          <p:cNvPr id="7" name="Rectangle 6">
            <a:extLst>
              <a:ext uri="{FF2B5EF4-FFF2-40B4-BE49-F238E27FC236}">
                <a16:creationId xmlns:a16="http://schemas.microsoft.com/office/drawing/2014/main" id="{CD0DE557-B4FF-44B4-B945-B5B41DBDA39C}"/>
              </a:ext>
              <a:ext uri="{C183D7F6-B498-43B3-948B-1728B52AA6E4}">
                <adec:decorative xmlns="" xmlns:adec="http://schemas.microsoft.com/office/drawing/2017/decorative" val="1"/>
              </a:ext>
            </a:extLst>
          </p:cNvPr>
          <p:cNvSpPr/>
          <p:nvPr/>
        </p:nvSpPr>
        <p:spPr>
          <a:xfrm>
            <a:off x="6249555" y="6557845"/>
            <a:ext cx="2552123" cy="16363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LE/TE</a:t>
            </a:r>
            <a:endParaRPr lang="en-US" sz="1200" dirty="0"/>
          </a:p>
        </p:txBody>
      </p:sp>
      <p:sp>
        <p:nvSpPr>
          <p:cNvPr id="8" name="Rectangle 7">
            <a:extLst>
              <a:ext uri="{FF2B5EF4-FFF2-40B4-BE49-F238E27FC236}">
                <a16:creationId xmlns:a16="http://schemas.microsoft.com/office/drawing/2014/main" id="{BB801CDE-088C-4A56-83CA-BF9F271065B0}"/>
              </a:ext>
              <a:ext uri="{C183D7F6-B498-43B3-948B-1728B52AA6E4}">
                <adec:decorative xmlns="" xmlns:adec="http://schemas.microsoft.com/office/drawing/2017/decorative" val="1"/>
              </a:ext>
            </a:extLst>
          </p:cNvPr>
          <p:cNvSpPr/>
          <p:nvPr/>
        </p:nvSpPr>
        <p:spPr>
          <a:xfrm>
            <a:off x="8801677" y="6361475"/>
            <a:ext cx="2552123" cy="36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BTO</a:t>
            </a:r>
            <a:endParaRPr lang="en-US" sz="1200" dirty="0"/>
          </a:p>
        </p:txBody>
      </p:sp>
      <p:sp>
        <p:nvSpPr>
          <p:cNvPr id="10" name="Isosceles Triangle 9">
            <a:extLst>
              <a:ext uri="{FF2B5EF4-FFF2-40B4-BE49-F238E27FC236}">
                <a16:creationId xmlns:a16="http://schemas.microsoft.com/office/drawing/2014/main" id="{792980D7-ED01-4955-83DB-59BA18C94FBA}"/>
              </a:ext>
              <a:ext uri="{C183D7F6-B498-43B3-948B-1728B52AA6E4}">
                <adec:decorative xmlns="" xmlns:adec="http://schemas.microsoft.com/office/drawing/2017/decorative" val="1"/>
              </a:ext>
            </a:extLst>
          </p:cNvPr>
          <p:cNvSpPr/>
          <p:nvPr/>
        </p:nvSpPr>
        <p:spPr>
          <a:xfrm rot="10800000">
            <a:off x="10006315"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1970312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6-56F6-44E8-8BBF-23277B1773E4}"/>
              </a:ext>
            </a:extLst>
          </p:cNvPr>
          <p:cNvSpPr>
            <a:spLocks noGrp="1"/>
          </p:cNvSpPr>
          <p:nvPr>
            <p:ph type="title"/>
          </p:nvPr>
        </p:nvSpPr>
        <p:spPr/>
        <p:txBody>
          <a:bodyPr/>
          <a:lstStyle/>
          <a:p>
            <a:r>
              <a:rPr lang="en-US" dirty="0" smtClean="0"/>
              <a:t>Conclusions</a:t>
            </a:r>
            <a:endParaRPr lang="en-US" dirty="0"/>
          </a:p>
        </p:txBody>
      </p:sp>
      <p:graphicFrame>
        <p:nvGraphicFramePr>
          <p:cNvPr id="10" name="Content Placeholder 2" descr="List Content Placeholder">
            <a:extLst>
              <a:ext uri="{FF2B5EF4-FFF2-40B4-BE49-F238E27FC236}">
                <a16:creationId xmlns:a16="http://schemas.microsoft.com/office/drawing/2014/main" id="{4DBF5C5D-E8C1-4EFB-87B6-B4245AB407AE}"/>
              </a:ext>
            </a:extLst>
          </p:cNvPr>
          <p:cNvGraphicFramePr>
            <a:graphicFrameLocks noGrp="1"/>
          </p:cNvGraphicFramePr>
          <p:nvPr>
            <p:ph idx="1"/>
            <p:extLst>
              <p:ext uri="{D42A27DB-BD31-4B8C-83A1-F6EECF244321}">
                <p14:modId xmlns:p14="http://schemas.microsoft.com/office/powerpoint/2010/main" val="4156302511"/>
              </p:ext>
            </p:extLst>
          </p:nvPr>
        </p:nvGraphicFramePr>
        <p:xfrm>
          <a:off x="4705350" y="365125"/>
          <a:ext cx="6648450" cy="598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0"/>
          </p:nvPr>
        </p:nvSpPr>
        <p:spPr>
          <a:noFill/>
        </p:spPr>
        <p:txBody>
          <a:bodyPr/>
          <a:lstStyle/>
          <a:p>
            <a:r>
              <a:rPr lang="en-US" smtClean="0"/>
              <a:t>PAGE </a:t>
            </a:r>
            <a:fld id="{4A9B5881-4007-4345-955A-79C2656F0C49}" type="slidenum">
              <a:rPr lang="en-US" smtClean="0"/>
              <a:pPr/>
              <a:t>35</a:t>
            </a:fld>
            <a:endParaRPr lang="en-US" dirty="0"/>
          </a:p>
        </p:txBody>
      </p:sp>
      <p:sp>
        <p:nvSpPr>
          <p:cNvPr id="11" name="Rectangle 10" descr="Education"/>
          <p:cNvSpPr/>
          <p:nvPr/>
        </p:nvSpPr>
        <p:spPr>
          <a:xfrm>
            <a:off x="4917347" y="2953302"/>
            <a:ext cx="674931" cy="808520"/>
          </a:xfrm>
          <a:prstGeom prst="rect">
            <a:avLst/>
          </a:prstGeom>
          <a:blipFill>
            <a:blip r:embed="rId7" cstate="screen">
              <a:duotone>
                <a:prstClr val="black"/>
                <a:schemeClr val="tx2">
                  <a:tint val="45000"/>
                  <a:satMod val="400000"/>
                </a:schemeClr>
              </a:duotone>
              <a:extLst>
                <a:ext uri="{28A0092B-C50C-407E-A947-70E740481C1C}">
                  <a14:useLocalDpi xmlns:a14="http://schemas.microsoft.com/office/drawing/2010/main"/>
                </a:ext>
                <a:ext uri="{96DAC541-7B7A-43D3-8B79-37D633B846F1}">
                  <asvg:svgBlip xmlns:lc="http://schemas.openxmlformats.org/drawingml/2006/lockedCanvas" xmlns:asvg="http://schemas.microsoft.com/office/drawing/2016/SVG/main" xmlns:dgm="http://schemas.openxmlformats.org/drawingml/2006/diagram" xmlns="" r:embed="rId8"/>
                </a:ext>
              </a:extLst>
            </a:blip>
            <a:stretch>
              <a:fillRect/>
            </a:stretch>
          </a:blipFill>
          <a:ln>
            <a:noFill/>
          </a:ln>
        </p:spPr>
        <p:style>
          <a:lnRef idx="2">
            <a:scrgbClr r="0" g="0" b="0"/>
          </a:lnRef>
          <a:fillRef idx="1">
            <a:scrgbClr r="0" g="0" b="0"/>
          </a:fillRef>
          <a:effectRef idx="0">
            <a:schemeClr val="accent5">
              <a:hueOff val="378944"/>
              <a:satOff val="-169"/>
              <a:lumOff val="1764"/>
              <a:alphaOff val="0"/>
            </a:schemeClr>
          </a:effectRef>
          <a:fontRef idx="minor">
            <a:schemeClr val="lt1"/>
          </a:fontRef>
        </p:style>
      </p:sp>
      <p:pic>
        <p:nvPicPr>
          <p:cNvPr id="9" name="Picture 8"/>
          <p:cNvPicPr>
            <a:picLocks noChangeAspect="1"/>
          </p:cNvPicPr>
          <p:nvPr/>
        </p:nvPicPr>
        <p:blipFill>
          <a:blip r:embed="rId9" cstate="hqprint">
            <a:lum bright="70000" contrast="-70000"/>
            <a:extLst>
              <a:ext uri="{28A0092B-C50C-407E-A947-70E740481C1C}">
                <a14:useLocalDpi xmlns:a14="http://schemas.microsoft.com/office/drawing/2010/main" val="0"/>
              </a:ext>
            </a:extLst>
          </a:blip>
          <a:stretch>
            <a:fillRect/>
          </a:stretch>
        </p:blipFill>
        <p:spPr>
          <a:xfrm>
            <a:off x="4917347" y="5496024"/>
            <a:ext cx="544237" cy="544237"/>
          </a:xfrm>
          <a:prstGeom prst="rect">
            <a:avLst/>
          </a:prstGeom>
        </p:spPr>
      </p:pic>
    </p:spTree>
    <p:extLst>
      <p:ext uri="{BB962C8B-B14F-4D97-AF65-F5344CB8AC3E}">
        <p14:creationId xmlns:p14="http://schemas.microsoft.com/office/powerpoint/2010/main" val="150565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1"/>
          </p:nvPr>
        </p:nvPicPr>
        <p:blipFill rotWithShape="1">
          <a:blip r:embed="rId2">
            <a:extLst>
              <a:ext uri="{28A0092B-C50C-407E-A947-70E740481C1C}">
                <a14:useLocalDpi xmlns:a14="http://schemas.microsoft.com/office/drawing/2010/main" val="0"/>
              </a:ext>
            </a:extLst>
          </a:blip>
          <a:srcRect t="-21382" b="-21382"/>
          <a:stretch/>
        </p:blipFill>
        <p:spPr/>
      </p:pic>
      <p:sp>
        <p:nvSpPr>
          <p:cNvPr id="3" name="Title 2"/>
          <p:cNvSpPr>
            <a:spLocks noGrp="1"/>
          </p:cNvSpPr>
          <p:nvPr>
            <p:ph type="title"/>
          </p:nvPr>
        </p:nvSpPr>
        <p:spPr>
          <a:xfrm>
            <a:off x="6657975" y="190453"/>
            <a:ext cx="1333882" cy="833663"/>
          </a:xfrm>
        </p:spPr>
        <p:txBody>
          <a:bodyPr/>
          <a:lstStyle/>
          <a:p>
            <a:r>
              <a:rPr lang="en-US" dirty="0" smtClean="0"/>
              <a:t>Data</a:t>
            </a:r>
            <a:endParaRPr lang="en-US" dirty="0"/>
          </a:p>
        </p:txBody>
      </p:sp>
      <p:sp>
        <p:nvSpPr>
          <p:cNvPr id="4" name="Content Placeholder 3"/>
          <p:cNvSpPr>
            <a:spLocks noGrp="1"/>
          </p:cNvSpPr>
          <p:nvPr>
            <p:ph idx="1"/>
          </p:nvPr>
        </p:nvSpPr>
        <p:spPr>
          <a:xfrm>
            <a:off x="6657974" y="1197864"/>
            <a:ext cx="4695826" cy="5230368"/>
          </a:xfrm>
        </p:spPr>
        <p:txBody>
          <a:bodyPr>
            <a:normAutofit/>
          </a:bodyPr>
          <a:lstStyle/>
          <a:p>
            <a:r>
              <a:rPr lang="en-US" dirty="0" smtClean="0"/>
              <a:t>TIMSS open-source (1995 to 2015)</a:t>
            </a:r>
          </a:p>
          <a:p>
            <a:pPr lvl="1"/>
            <a:r>
              <a:rPr lang="en-US" dirty="0" smtClean="0"/>
              <a:t>Socioeconomic and assessment data for over 40 countries in Grades 4 and 8</a:t>
            </a:r>
          </a:p>
          <a:p>
            <a:r>
              <a:rPr lang="en-US" dirty="0" smtClean="0"/>
              <a:t>PIRLS open-source (2011)</a:t>
            </a:r>
          </a:p>
          <a:p>
            <a:pPr lvl="1"/>
            <a:r>
              <a:rPr lang="en-US" dirty="0" smtClean="0"/>
              <a:t>Socioeconomic and assessment data for 12 countries</a:t>
            </a:r>
          </a:p>
          <a:p>
            <a:r>
              <a:rPr lang="en-US" dirty="0" smtClean="0"/>
              <a:t>NWEA MAP (2012 to 2019)</a:t>
            </a:r>
          </a:p>
          <a:p>
            <a:pPr lvl="1"/>
            <a:r>
              <a:rPr lang="en-US" dirty="0" smtClean="0"/>
              <a:t>Assessment and classification data for over 800,000 students, time-tracked</a:t>
            </a:r>
          </a:p>
          <a:p>
            <a:r>
              <a:rPr lang="en-US" dirty="0" smtClean="0"/>
              <a:t>Georgia, US Department of Education open-source (2011 to 2019)</a:t>
            </a:r>
          </a:p>
          <a:p>
            <a:pPr lvl="1"/>
            <a:r>
              <a:rPr lang="en-US" dirty="0" smtClean="0"/>
              <a:t>Whole-state school evaluations data</a:t>
            </a:r>
          </a:p>
          <a:p>
            <a:pPr lvl="1"/>
            <a:r>
              <a:rPr lang="en-US" dirty="0" smtClean="0"/>
              <a:t>Whole-state student assessment results (external and internal)</a:t>
            </a:r>
          </a:p>
          <a:p>
            <a:r>
              <a:rPr lang="en-US" dirty="0" smtClean="0"/>
              <a:t>A total of over 20 billion individual data points</a:t>
            </a:r>
            <a:endParaRPr lang="en-US" dirty="0"/>
          </a:p>
        </p:txBody>
      </p:sp>
      <p:sp>
        <p:nvSpPr>
          <p:cNvPr id="5" name="Slide Number Placeholder 4"/>
          <p:cNvSpPr>
            <a:spLocks noGrp="1"/>
          </p:cNvSpPr>
          <p:nvPr>
            <p:ph type="sldNum" sz="quarter" idx="10"/>
          </p:nvPr>
        </p:nvSpPr>
        <p:spPr>
          <a:noFill/>
        </p:spPr>
        <p:txBody>
          <a:bodyPr/>
          <a:lstStyle/>
          <a:p>
            <a:r>
              <a:rPr lang="en-US" smtClean="0"/>
              <a:t>PAGE </a:t>
            </a:r>
            <a:fld id="{4A9B5881-4007-4345-955A-79C2656F0C49}" type="slidenum">
              <a:rPr lang="en-US" smtClean="0"/>
              <a:pPr/>
              <a:t>4</a:t>
            </a:fld>
            <a:endParaRPr lang="en-US" dirty="0"/>
          </a:p>
        </p:txBody>
      </p:sp>
    </p:spTree>
    <p:extLst>
      <p:ext uri="{BB962C8B-B14F-4D97-AF65-F5344CB8AC3E}">
        <p14:creationId xmlns:p14="http://schemas.microsoft.com/office/powerpoint/2010/main" val="2385433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838200" y="611076"/>
            <a:ext cx="4099560" cy="833663"/>
          </a:xfrm>
        </p:spPr>
        <p:txBody>
          <a:bodyPr/>
          <a:lstStyle/>
          <a:p>
            <a:r>
              <a:rPr lang="en-US" dirty="0" smtClean="0"/>
              <a:t>Definition and data</a:t>
            </a:r>
            <a:endParaRPr lang="en-US" dirty="0"/>
          </a:p>
        </p:txBody>
      </p:sp>
      <p:sp>
        <p:nvSpPr>
          <p:cNvPr id="3" name="Content Placeholder 2">
            <a:extLst>
              <a:ext uri="{FF2B5EF4-FFF2-40B4-BE49-F238E27FC236}">
                <a16:creationId xmlns:a16="http://schemas.microsoft.com/office/drawing/2014/main" id="{FA6A4B49-27C8-46B6-8B11-AD7E8F615E2C}"/>
              </a:ext>
            </a:extLst>
          </p:cNvPr>
          <p:cNvSpPr>
            <a:spLocks noGrp="1"/>
          </p:cNvSpPr>
          <p:nvPr>
            <p:ph idx="1"/>
          </p:nvPr>
        </p:nvSpPr>
        <p:spPr>
          <a:xfrm>
            <a:off x="838200" y="1825625"/>
            <a:ext cx="11039856" cy="4351338"/>
          </a:xfrm>
        </p:spPr>
        <p:txBody>
          <a:bodyPr/>
          <a:lstStyle/>
          <a:p>
            <a:r>
              <a:rPr lang="en-US" dirty="0" smtClean="0"/>
              <a:t>“School </a:t>
            </a:r>
            <a:r>
              <a:rPr lang="en-US" dirty="0"/>
              <a:t>Climate refers to the quality and character of school life.  School Climate is based on patterns of students’, parents’, and school personnel’s experience of school life and reflects norms, goals, values, interpersonal interactions, teaching and learning practices and organizational structures</a:t>
            </a:r>
            <a:r>
              <a:rPr lang="en-US" dirty="0" smtClean="0"/>
              <a:t>.” – National School Climate Center</a:t>
            </a:r>
          </a:p>
          <a:p>
            <a:r>
              <a:rPr lang="en-US" noProof="1" smtClean="0"/>
              <a:t>Deep Learning algorithms found a strong correlation between School Climate and:</a:t>
            </a:r>
          </a:p>
          <a:p>
            <a:pPr lvl="1"/>
            <a:r>
              <a:rPr lang="en-US" noProof="1" smtClean="0"/>
              <a:t>Student academic achievement</a:t>
            </a:r>
          </a:p>
          <a:p>
            <a:pPr lvl="1"/>
            <a:r>
              <a:rPr lang="en-US" noProof="1" smtClean="0"/>
              <a:t>Student engagement</a:t>
            </a:r>
          </a:p>
          <a:p>
            <a:pPr lvl="1"/>
            <a:r>
              <a:rPr lang="en-US" noProof="1" smtClean="0"/>
              <a:t>Positive social skill development</a:t>
            </a:r>
          </a:p>
          <a:p>
            <a:r>
              <a:rPr lang="en-US" noProof="1" smtClean="0"/>
              <a:t>Data used included:</a:t>
            </a:r>
          </a:p>
          <a:p>
            <a:pPr lvl="1"/>
            <a:r>
              <a:rPr lang="en-US" noProof="1" smtClean="0"/>
              <a:t>Student Health Survey (91 questions for Grade 6-12 and 15 question for Grades 3-5)</a:t>
            </a:r>
          </a:p>
          <a:p>
            <a:pPr lvl="1"/>
            <a:r>
              <a:rPr lang="en-US" noProof="1" smtClean="0"/>
              <a:t>Parent Survey (24 questions)</a:t>
            </a:r>
          </a:p>
          <a:p>
            <a:pPr lvl="1"/>
            <a:r>
              <a:rPr lang="en-US" noProof="1" smtClean="0"/>
              <a:t>School Staff Survey (31 questions)</a:t>
            </a:r>
            <a:endParaRPr lang="en-US" noProof="1"/>
          </a:p>
        </p:txBody>
      </p:sp>
      <p:sp>
        <p:nvSpPr>
          <p:cNvPr id="4" name="Slide Number Placeholder 3">
            <a:extLst>
              <a:ext uri="{FF2B5EF4-FFF2-40B4-BE49-F238E27FC236}">
                <a16:creationId xmlns:a16="http://schemas.microsoft.com/office/drawing/2014/main" id="{62B4CE3A-8C88-45AA-A849-57E5A7AC22C1}"/>
              </a:ext>
            </a:extLst>
          </p:cNvPr>
          <p:cNvSpPr>
            <a:spLocks noGrp="1"/>
          </p:cNvSpPr>
          <p:nvPr>
            <p:ph type="sldNum" sz="quarter" idx="10"/>
          </p:nvPr>
        </p:nvSpPr>
        <p:spPr>
          <a:xfrm>
            <a:off x="11353800" y="6361475"/>
            <a:ext cx="838200" cy="360000"/>
          </a:xfrm>
          <a:noFill/>
        </p:spPr>
        <p:txBody>
          <a:bodyPr/>
          <a:lstStyle/>
          <a:p>
            <a:r>
              <a:rPr lang="en-US" dirty="0"/>
              <a:t>PAGE </a:t>
            </a:r>
            <a:fld id="{4A9B5881-4007-4345-955A-79C2656F0C49}" type="slidenum">
              <a:rPr lang="en-US" smtClean="0"/>
              <a:pPr/>
              <a:t>5</a:t>
            </a:fld>
            <a:endParaRPr lang="en-US" dirty="0"/>
          </a:p>
        </p:txBody>
      </p:sp>
      <p:sp>
        <p:nvSpPr>
          <p:cNvPr id="8" name="Rectangle 7">
            <a:extLst>
              <a:ext uri="{FF2B5EF4-FFF2-40B4-BE49-F238E27FC236}">
                <a16:creationId xmlns:a16="http://schemas.microsoft.com/office/drawing/2014/main" id="{52C2DB72-01A8-424A-8CEF-8BD2418A8D25}"/>
              </a:ext>
              <a:ext uri="{C183D7F6-B498-43B3-948B-1728B52AA6E4}">
                <adec:decorative xmlns="" xmlns:adec="http://schemas.microsoft.com/office/drawing/2017/decorative" val="1"/>
              </a:ext>
            </a:extLst>
          </p:cNvPr>
          <p:cNvSpPr/>
          <p:nvPr/>
        </p:nvSpPr>
        <p:spPr>
          <a:xfrm>
            <a:off x="1145309" y="6361475"/>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School Climate</a:t>
            </a:r>
            <a:endParaRPr lang="en-US" sz="1200" dirty="0"/>
          </a:p>
        </p:txBody>
      </p:sp>
      <p:sp>
        <p:nvSpPr>
          <p:cNvPr id="10" name="Rectangle 9">
            <a:extLst>
              <a:ext uri="{FF2B5EF4-FFF2-40B4-BE49-F238E27FC236}">
                <a16:creationId xmlns:a16="http://schemas.microsoft.com/office/drawing/2014/main" id="{95AAAEAA-CCF6-4E36-A4A3-5AF49D00995B}"/>
              </a:ext>
              <a:ext uri="{C183D7F6-B498-43B3-948B-1728B52AA6E4}">
                <adec:decorative xmlns="" xmlns:adec="http://schemas.microsoft.com/office/drawing/2017/decorative" val="1"/>
              </a:ext>
            </a:extLst>
          </p:cNvPr>
          <p:cNvSpPr/>
          <p:nvPr/>
        </p:nvSpPr>
        <p:spPr>
          <a:xfrm>
            <a:off x="3697432" y="6562004"/>
            <a:ext cx="2552123" cy="1594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CCRI</a:t>
            </a:r>
            <a:endParaRPr lang="en-US" sz="1200" dirty="0"/>
          </a:p>
        </p:txBody>
      </p:sp>
      <p:sp>
        <p:nvSpPr>
          <p:cNvPr id="11" name="Rectangle 10">
            <a:extLst>
              <a:ext uri="{FF2B5EF4-FFF2-40B4-BE49-F238E27FC236}">
                <a16:creationId xmlns:a16="http://schemas.microsoft.com/office/drawing/2014/main" id="{5F253864-26FA-4AB1-9F0A-4F57D870EE85}"/>
              </a:ext>
              <a:ext uri="{C183D7F6-B498-43B3-948B-1728B52AA6E4}">
                <adec:decorative xmlns=""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LE/TE</a:t>
            </a:r>
            <a:endParaRPr lang="en-US" sz="1200" dirty="0"/>
          </a:p>
        </p:txBody>
      </p:sp>
      <p:sp>
        <p:nvSpPr>
          <p:cNvPr id="12" name="Rectangle 11">
            <a:extLst>
              <a:ext uri="{FF2B5EF4-FFF2-40B4-BE49-F238E27FC236}">
                <a16:creationId xmlns:a16="http://schemas.microsoft.com/office/drawing/2014/main" id="{84949406-858F-4224-BC48-197463899896}"/>
              </a:ext>
              <a:ext uri="{C183D7F6-B498-43B3-948B-1728B52AA6E4}">
                <adec:decorative xmlns=""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BTO</a:t>
            </a:r>
            <a:endParaRPr lang="en-US" sz="1200" dirty="0"/>
          </a:p>
        </p:txBody>
      </p:sp>
      <p:sp>
        <p:nvSpPr>
          <p:cNvPr id="14" name="Isosceles Triangle 13">
            <a:extLst>
              <a:ext uri="{FF2B5EF4-FFF2-40B4-BE49-F238E27FC236}">
                <a16:creationId xmlns:a16="http://schemas.microsoft.com/office/drawing/2014/main" id="{1D0A4E21-00BC-4451-94C9-943503852954}"/>
              </a:ext>
              <a:ext uri="{C183D7F6-B498-43B3-948B-1728B52AA6E4}">
                <adec:decorative xmlns="" xmlns:adec="http://schemas.microsoft.com/office/drawing/2017/decorative" val="1"/>
              </a:ext>
            </a:extLst>
          </p:cNvPr>
          <p:cNvSpPr/>
          <p:nvPr/>
        </p:nvSpPr>
        <p:spPr>
          <a:xfrm rot="10800000">
            <a:off x="2349947"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983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p:tgtEl>
                                          <p:spTgt spid="8"/>
                                        </p:tgtEl>
                                        <p:attrNameLst>
                                          <p:attrName>ppt_y</p:attrName>
                                        </p:attrNameLst>
                                      </p:cBhvr>
                                      <p:tavLst>
                                        <p:tav tm="0">
                                          <p:val>
                                            <p:strVal val="#ppt_y+#ppt_h*1.125000"/>
                                          </p:val>
                                        </p:tav>
                                        <p:tav tm="100000">
                                          <p:val>
                                            <p:strVal val="#ppt_y"/>
                                          </p:val>
                                        </p:tav>
                                      </p:tavLst>
                                    </p:anim>
                                    <p:animEffect transition="in" filter="wipe(up)">
                                      <p:cBhvr>
                                        <p:cTn id="8" dur="250"/>
                                        <p:tgtEl>
                                          <p:spTgt spid="8"/>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50"/>
                                        <p:tgtEl>
                                          <p:spTgt spid="14"/>
                                        </p:tgtEl>
                                      </p:cBhvr>
                                    </p:animEffect>
                                  </p:childTnLst>
                                </p:cTn>
                              </p:par>
                            </p:childTnLst>
                          </p:cTn>
                        </p:par>
                        <p:par>
                          <p:cTn id="12" fill="hold">
                            <p:stCondLst>
                              <p:cond delay="250"/>
                            </p:stCondLst>
                            <p:childTnLst>
                              <p:par>
                                <p:cTn id="13" presetID="1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p:tgtEl>
                                          <p:spTgt spid="10"/>
                                        </p:tgtEl>
                                        <p:attrNameLst>
                                          <p:attrName>ppt_y</p:attrName>
                                        </p:attrNameLst>
                                      </p:cBhvr>
                                      <p:tavLst>
                                        <p:tav tm="0">
                                          <p:val>
                                            <p:strVal val="#ppt_y+#ppt_h*1.125000"/>
                                          </p:val>
                                        </p:tav>
                                        <p:tav tm="100000">
                                          <p:val>
                                            <p:strVal val="#ppt_y"/>
                                          </p:val>
                                        </p:tav>
                                      </p:tavLst>
                                    </p:anim>
                                    <p:animEffect transition="in" filter="wipe(up)">
                                      <p:cBhvr>
                                        <p:cTn id="16" dur="250"/>
                                        <p:tgtEl>
                                          <p:spTgt spid="10"/>
                                        </p:tgtEl>
                                      </p:cBhvr>
                                    </p:animEffect>
                                  </p:childTnLst>
                                </p:cTn>
                              </p:par>
                            </p:childTnLst>
                          </p:cTn>
                        </p:par>
                        <p:par>
                          <p:cTn id="17" fill="hold">
                            <p:stCondLst>
                              <p:cond delay="500"/>
                            </p:stCondLst>
                            <p:childTnLst>
                              <p:par>
                                <p:cTn id="18" presetID="1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250"/>
                                        <p:tgtEl>
                                          <p:spTgt spid="11"/>
                                        </p:tgtEl>
                                        <p:attrNameLst>
                                          <p:attrName>ppt_y</p:attrName>
                                        </p:attrNameLst>
                                      </p:cBhvr>
                                      <p:tavLst>
                                        <p:tav tm="0">
                                          <p:val>
                                            <p:strVal val="#ppt_y+#ppt_h*1.125000"/>
                                          </p:val>
                                        </p:tav>
                                        <p:tav tm="100000">
                                          <p:val>
                                            <p:strVal val="#ppt_y"/>
                                          </p:val>
                                        </p:tav>
                                      </p:tavLst>
                                    </p:anim>
                                    <p:animEffect transition="in" filter="wipe(up)">
                                      <p:cBhvr>
                                        <p:cTn id="21" dur="250"/>
                                        <p:tgtEl>
                                          <p:spTgt spid="11"/>
                                        </p:tgtEl>
                                      </p:cBhvr>
                                    </p:animEffect>
                                  </p:childTnLst>
                                </p:cTn>
                              </p:par>
                            </p:childTnLst>
                          </p:cTn>
                        </p:par>
                        <p:par>
                          <p:cTn id="22" fill="hold">
                            <p:stCondLst>
                              <p:cond delay="750"/>
                            </p:stCondLst>
                            <p:childTnLst>
                              <p:par>
                                <p:cTn id="23" presetID="1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250"/>
                                        <p:tgtEl>
                                          <p:spTgt spid="12"/>
                                        </p:tgtEl>
                                        <p:attrNameLst>
                                          <p:attrName>ppt_y</p:attrName>
                                        </p:attrNameLst>
                                      </p:cBhvr>
                                      <p:tavLst>
                                        <p:tav tm="0">
                                          <p:val>
                                            <p:strVal val="#ppt_y+#ppt_h*1.125000"/>
                                          </p:val>
                                        </p:tav>
                                        <p:tav tm="100000">
                                          <p:val>
                                            <p:strVal val="#ppt_y"/>
                                          </p:val>
                                        </p:tav>
                                      </p:tavLst>
                                    </p:anim>
                                    <p:animEffect transition="in" filter="wipe(up)">
                                      <p:cBhvr>
                                        <p:cTn id="26"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838200" y="611076"/>
            <a:ext cx="7876032" cy="833663"/>
          </a:xfrm>
        </p:spPr>
        <p:txBody>
          <a:bodyPr/>
          <a:lstStyle/>
          <a:p>
            <a:r>
              <a:rPr lang="en-US" dirty="0" smtClean="0"/>
              <a:t>Evaluation and minimal requirements</a:t>
            </a:r>
            <a:endParaRPr lang="en-US" dirty="0"/>
          </a:p>
        </p:txBody>
      </p:sp>
      <p:sp>
        <p:nvSpPr>
          <p:cNvPr id="3" name="Content Placeholder 2">
            <a:extLst>
              <a:ext uri="{FF2B5EF4-FFF2-40B4-BE49-F238E27FC236}">
                <a16:creationId xmlns:a16="http://schemas.microsoft.com/office/drawing/2014/main" id="{FA6A4B49-27C8-46B6-8B11-AD7E8F615E2C}"/>
              </a:ext>
            </a:extLst>
          </p:cNvPr>
          <p:cNvSpPr>
            <a:spLocks noGrp="1"/>
          </p:cNvSpPr>
          <p:nvPr>
            <p:ph idx="1"/>
          </p:nvPr>
        </p:nvSpPr>
        <p:spPr>
          <a:xfrm>
            <a:off x="838200" y="1825625"/>
            <a:ext cx="11039856" cy="4351338"/>
          </a:xfrm>
        </p:spPr>
        <p:txBody>
          <a:bodyPr/>
          <a:lstStyle/>
          <a:p>
            <a:r>
              <a:rPr lang="en-US" noProof="1" smtClean="0"/>
              <a:t>The Deep Learning algorithm assigned the following weights to evaluate the school climate:</a:t>
            </a:r>
          </a:p>
          <a:p>
            <a:pPr lvl="1"/>
            <a:r>
              <a:rPr lang="en-US" noProof="1" smtClean="0"/>
              <a:t>25% for survey results</a:t>
            </a:r>
          </a:p>
          <a:p>
            <a:pPr lvl="1"/>
            <a:r>
              <a:rPr lang="en-US" noProof="1" smtClean="0"/>
              <a:t>25% for students discipline (evaluated by weighing out positive vs. negative reinforcement techniques, i.e. suspensions, various interventions, etc.)</a:t>
            </a:r>
          </a:p>
          <a:p>
            <a:pPr lvl="1"/>
            <a:r>
              <a:rPr lang="en-US" noProof="1" smtClean="0"/>
              <a:t>25% for schoolwide attendance (including that of teachers and other school staff)</a:t>
            </a:r>
          </a:p>
          <a:p>
            <a:pPr lvl="1"/>
            <a:r>
              <a:rPr lang="en-US" noProof="1" smtClean="0"/>
              <a:t>25% for safe learning environment (using the ratio of bullying and violent incidents)</a:t>
            </a:r>
          </a:p>
          <a:p>
            <a:r>
              <a:rPr lang="en-US" noProof="1" smtClean="0"/>
              <a:t>Minimum survey participation rates for accurate evaluation results:</a:t>
            </a:r>
          </a:p>
          <a:p>
            <a:pPr lvl="1"/>
            <a:r>
              <a:rPr lang="en-US" noProof="1" smtClean="0"/>
              <a:t>75% of student body</a:t>
            </a:r>
          </a:p>
          <a:p>
            <a:pPr lvl="1"/>
            <a:r>
              <a:rPr lang="en-US" noProof="1" smtClean="0"/>
              <a:t>75% of staff body</a:t>
            </a:r>
          </a:p>
          <a:p>
            <a:pPr lvl="1"/>
            <a:r>
              <a:rPr lang="en-US" noProof="1" smtClean="0"/>
              <a:t>50% of family body</a:t>
            </a:r>
          </a:p>
        </p:txBody>
      </p:sp>
      <p:sp>
        <p:nvSpPr>
          <p:cNvPr id="4" name="Slide Number Placeholder 3">
            <a:extLst>
              <a:ext uri="{FF2B5EF4-FFF2-40B4-BE49-F238E27FC236}">
                <a16:creationId xmlns:a16="http://schemas.microsoft.com/office/drawing/2014/main" id="{62B4CE3A-8C88-45AA-A849-57E5A7AC22C1}"/>
              </a:ext>
            </a:extLst>
          </p:cNvPr>
          <p:cNvSpPr>
            <a:spLocks noGrp="1"/>
          </p:cNvSpPr>
          <p:nvPr>
            <p:ph type="sldNum" sz="quarter" idx="10"/>
          </p:nvPr>
        </p:nvSpPr>
        <p:spPr>
          <a:xfrm>
            <a:off x="11353800" y="6361475"/>
            <a:ext cx="838200" cy="360000"/>
          </a:xfrm>
          <a:noFill/>
        </p:spPr>
        <p:txBody>
          <a:bodyPr/>
          <a:lstStyle/>
          <a:p>
            <a:r>
              <a:rPr lang="en-US" dirty="0"/>
              <a:t>PAGE </a:t>
            </a:r>
            <a:fld id="{4A9B5881-4007-4345-955A-79C2656F0C49}" type="slidenum">
              <a:rPr lang="en-US" smtClean="0"/>
              <a:pPr/>
              <a:t>6</a:t>
            </a:fld>
            <a:endParaRPr lang="en-US" dirty="0"/>
          </a:p>
        </p:txBody>
      </p:sp>
      <p:sp>
        <p:nvSpPr>
          <p:cNvPr id="8" name="Rectangle 7">
            <a:extLst>
              <a:ext uri="{FF2B5EF4-FFF2-40B4-BE49-F238E27FC236}">
                <a16:creationId xmlns:a16="http://schemas.microsoft.com/office/drawing/2014/main" id="{52C2DB72-01A8-424A-8CEF-8BD2418A8D25}"/>
              </a:ext>
              <a:ext uri="{C183D7F6-B498-43B3-948B-1728B52AA6E4}">
                <adec:decorative xmlns="" xmlns:adec="http://schemas.microsoft.com/office/drawing/2017/decorative" val="1"/>
              </a:ext>
            </a:extLst>
          </p:cNvPr>
          <p:cNvSpPr/>
          <p:nvPr/>
        </p:nvSpPr>
        <p:spPr>
          <a:xfrm>
            <a:off x="1145309" y="6361475"/>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School Climate</a:t>
            </a:r>
            <a:endParaRPr lang="en-US" sz="1200" dirty="0"/>
          </a:p>
        </p:txBody>
      </p:sp>
      <p:sp>
        <p:nvSpPr>
          <p:cNvPr id="10" name="Rectangle 9">
            <a:extLst>
              <a:ext uri="{FF2B5EF4-FFF2-40B4-BE49-F238E27FC236}">
                <a16:creationId xmlns:a16="http://schemas.microsoft.com/office/drawing/2014/main" id="{95AAAEAA-CCF6-4E36-A4A3-5AF49D00995B}"/>
              </a:ext>
              <a:ext uri="{C183D7F6-B498-43B3-948B-1728B52AA6E4}">
                <adec:decorative xmlns="" xmlns:adec="http://schemas.microsoft.com/office/drawing/2017/decorative" val="1"/>
              </a:ext>
            </a:extLst>
          </p:cNvPr>
          <p:cNvSpPr/>
          <p:nvPr/>
        </p:nvSpPr>
        <p:spPr>
          <a:xfrm>
            <a:off x="3697432" y="6562004"/>
            <a:ext cx="2552123" cy="1594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CCRI</a:t>
            </a:r>
            <a:endParaRPr lang="en-US" sz="1200" dirty="0"/>
          </a:p>
        </p:txBody>
      </p:sp>
      <p:sp>
        <p:nvSpPr>
          <p:cNvPr id="11" name="Rectangle 10">
            <a:extLst>
              <a:ext uri="{FF2B5EF4-FFF2-40B4-BE49-F238E27FC236}">
                <a16:creationId xmlns:a16="http://schemas.microsoft.com/office/drawing/2014/main" id="{5F253864-26FA-4AB1-9F0A-4F57D870EE85}"/>
              </a:ext>
              <a:ext uri="{C183D7F6-B498-43B3-948B-1728B52AA6E4}">
                <adec:decorative xmlns=""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LE/TE</a:t>
            </a:r>
            <a:endParaRPr lang="en-US" sz="1200" dirty="0"/>
          </a:p>
        </p:txBody>
      </p:sp>
      <p:sp>
        <p:nvSpPr>
          <p:cNvPr id="12" name="Rectangle 11">
            <a:extLst>
              <a:ext uri="{FF2B5EF4-FFF2-40B4-BE49-F238E27FC236}">
                <a16:creationId xmlns:a16="http://schemas.microsoft.com/office/drawing/2014/main" id="{84949406-858F-4224-BC48-197463899896}"/>
              </a:ext>
              <a:ext uri="{C183D7F6-B498-43B3-948B-1728B52AA6E4}">
                <adec:decorative xmlns=""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BTO</a:t>
            </a:r>
            <a:endParaRPr lang="en-US" sz="1200" dirty="0"/>
          </a:p>
        </p:txBody>
      </p:sp>
      <p:sp>
        <p:nvSpPr>
          <p:cNvPr id="14" name="Isosceles Triangle 13">
            <a:extLst>
              <a:ext uri="{FF2B5EF4-FFF2-40B4-BE49-F238E27FC236}">
                <a16:creationId xmlns:a16="http://schemas.microsoft.com/office/drawing/2014/main" id="{1D0A4E21-00BC-4451-94C9-943503852954}"/>
              </a:ext>
              <a:ext uri="{C183D7F6-B498-43B3-948B-1728B52AA6E4}">
                <adec:decorative xmlns="" xmlns:adec="http://schemas.microsoft.com/office/drawing/2017/decorative" val="1"/>
              </a:ext>
            </a:extLst>
          </p:cNvPr>
          <p:cNvSpPr/>
          <p:nvPr/>
        </p:nvSpPr>
        <p:spPr>
          <a:xfrm rot="10800000">
            <a:off x="2349947"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05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p:tgtEl>
                                          <p:spTgt spid="8"/>
                                        </p:tgtEl>
                                        <p:attrNameLst>
                                          <p:attrName>ppt_y</p:attrName>
                                        </p:attrNameLst>
                                      </p:cBhvr>
                                      <p:tavLst>
                                        <p:tav tm="0">
                                          <p:val>
                                            <p:strVal val="#ppt_y+#ppt_h*1.125000"/>
                                          </p:val>
                                        </p:tav>
                                        <p:tav tm="100000">
                                          <p:val>
                                            <p:strVal val="#ppt_y"/>
                                          </p:val>
                                        </p:tav>
                                      </p:tavLst>
                                    </p:anim>
                                    <p:animEffect transition="in" filter="wipe(up)">
                                      <p:cBhvr>
                                        <p:cTn id="8" dur="250"/>
                                        <p:tgtEl>
                                          <p:spTgt spid="8"/>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50"/>
                                        <p:tgtEl>
                                          <p:spTgt spid="14"/>
                                        </p:tgtEl>
                                      </p:cBhvr>
                                    </p:animEffect>
                                  </p:childTnLst>
                                </p:cTn>
                              </p:par>
                            </p:childTnLst>
                          </p:cTn>
                        </p:par>
                        <p:par>
                          <p:cTn id="12" fill="hold">
                            <p:stCondLst>
                              <p:cond delay="250"/>
                            </p:stCondLst>
                            <p:childTnLst>
                              <p:par>
                                <p:cTn id="13" presetID="1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p:tgtEl>
                                          <p:spTgt spid="10"/>
                                        </p:tgtEl>
                                        <p:attrNameLst>
                                          <p:attrName>ppt_y</p:attrName>
                                        </p:attrNameLst>
                                      </p:cBhvr>
                                      <p:tavLst>
                                        <p:tav tm="0">
                                          <p:val>
                                            <p:strVal val="#ppt_y+#ppt_h*1.125000"/>
                                          </p:val>
                                        </p:tav>
                                        <p:tav tm="100000">
                                          <p:val>
                                            <p:strVal val="#ppt_y"/>
                                          </p:val>
                                        </p:tav>
                                      </p:tavLst>
                                    </p:anim>
                                    <p:animEffect transition="in" filter="wipe(up)">
                                      <p:cBhvr>
                                        <p:cTn id="16" dur="250"/>
                                        <p:tgtEl>
                                          <p:spTgt spid="10"/>
                                        </p:tgtEl>
                                      </p:cBhvr>
                                    </p:animEffect>
                                  </p:childTnLst>
                                </p:cTn>
                              </p:par>
                            </p:childTnLst>
                          </p:cTn>
                        </p:par>
                        <p:par>
                          <p:cTn id="17" fill="hold">
                            <p:stCondLst>
                              <p:cond delay="500"/>
                            </p:stCondLst>
                            <p:childTnLst>
                              <p:par>
                                <p:cTn id="18" presetID="1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250"/>
                                        <p:tgtEl>
                                          <p:spTgt spid="11"/>
                                        </p:tgtEl>
                                        <p:attrNameLst>
                                          <p:attrName>ppt_y</p:attrName>
                                        </p:attrNameLst>
                                      </p:cBhvr>
                                      <p:tavLst>
                                        <p:tav tm="0">
                                          <p:val>
                                            <p:strVal val="#ppt_y+#ppt_h*1.125000"/>
                                          </p:val>
                                        </p:tav>
                                        <p:tav tm="100000">
                                          <p:val>
                                            <p:strVal val="#ppt_y"/>
                                          </p:val>
                                        </p:tav>
                                      </p:tavLst>
                                    </p:anim>
                                    <p:animEffect transition="in" filter="wipe(up)">
                                      <p:cBhvr>
                                        <p:cTn id="21" dur="250"/>
                                        <p:tgtEl>
                                          <p:spTgt spid="11"/>
                                        </p:tgtEl>
                                      </p:cBhvr>
                                    </p:animEffect>
                                  </p:childTnLst>
                                </p:cTn>
                              </p:par>
                            </p:childTnLst>
                          </p:cTn>
                        </p:par>
                        <p:par>
                          <p:cTn id="22" fill="hold">
                            <p:stCondLst>
                              <p:cond delay="750"/>
                            </p:stCondLst>
                            <p:childTnLst>
                              <p:par>
                                <p:cTn id="23" presetID="1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250"/>
                                        <p:tgtEl>
                                          <p:spTgt spid="12"/>
                                        </p:tgtEl>
                                        <p:attrNameLst>
                                          <p:attrName>ppt_y</p:attrName>
                                        </p:attrNameLst>
                                      </p:cBhvr>
                                      <p:tavLst>
                                        <p:tav tm="0">
                                          <p:val>
                                            <p:strVal val="#ppt_y+#ppt_h*1.125000"/>
                                          </p:val>
                                        </p:tav>
                                        <p:tav tm="100000">
                                          <p:val>
                                            <p:strVal val="#ppt_y"/>
                                          </p:val>
                                        </p:tav>
                                      </p:tavLst>
                                    </p:anim>
                                    <p:animEffect transition="in" filter="wipe(up)">
                                      <p:cBhvr>
                                        <p:cTn id="26"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838200" y="611076"/>
            <a:ext cx="3340608" cy="833663"/>
          </a:xfrm>
        </p:spPr>
        <p:txBody>
          <a:bodyPr/>
          <a:lstStyle/>
          <a:p>
            <a:r>
              <a:rPr lang="en-US" dirty="0" smtClean="0"/>
              <a:t>Survey Analysis</a:t>
            </a:r>
            <a:endParaRPr lang="en-US" dirty="0"/>
          </a:p>
        </p:txBody>
      </p:sp>
      <p:sp>
        <p:nvSpPr>
          <p:cNvPr id="3" name="Content Placeholder 2">
            <a:extLst>
              <a:ext uri="{FF2B5EF4-FFF2-40B4-BE49-F238E27FC236}">
                <a16:creationId xmlns:a16="http://schemas.microsoft.com/office/drawing/2014/main" id="{FA6A4B49-27C8-46B6-8B11-AD7E8F615E2C}"/>
              </a:ext>
            </a:extLst>
          </p:cNvPr>
          <p:cNvSpPr>
            <a:spLocks noGrp="1"/>
          </p:cNvSpPr>
          <p:nvPr>
            <p:ph idx="1"/>
          </p:nvPr>
        </p:nvSpPr>
        <p:spPr>
          <a:xfrm>
            <a:off x="838200" y="1825625"/>
            <a:ext cx="11039856" cy="4351338"/>
          </a:xfrm>
        </p:spPr>
        <p:txBody>
          <a:bodyPr/>
          <a:lstStyle/>
          <a:p>
            <a:r>
              <a:rPr lang="en-US" noProof="1" smtClean="0"/>
              <a:t>Factor analysis by clustering to measure constructs</a:t>
            </a:r>
          </a:p>
          <a:p>
            <a:r>
              <a:rPr lang="en-US" noProof="1" smtClean="0"/>
              <a:t>11 questions linked to direct measurement of macro school climate:</a:t>
            </a:r>
          </a:p>
          <a:p>
            <a:pPr lvl="1"/>
            <a:r>
              <a:rPr lang="en-US" dirty="0" smtClean="0">
                <a:latin typeface="Times New Roman" pitchFamily="18" charset="0"/>
                <a:cs typeface="Times New Roman" pitchFamily="18" charset="0"/>
              </a:rPr>
              <a:t>I </a:t>
            </a:r>
            <a:r>
              <a:rPr lang="en-US" dirty="0">
                <a:latin typeface="Times New Roman" pitchFamily="18" charset="0"/>
                <a:cs typeface="Times New Roman" pitchFamily="18" charset="0"/>
              </a:rPr>
              <a:t>Like </a:t>
            </a:r>
            <a:r>
              <a:rPr lang="en-US" dirty="0" smtClean="0">
                <a:latin typeface="Times New Roman" pitchFamily="18" charset="0"/>
                <a:cs typeface="Times New Roman" pitchFamily="18" charset="0"/>
              </a:rPr>
              <a:t>School</a:t>
            </a:r>
          </a:p>
          <a:p>
            <a:pPr lvl="1"/>
            <a:r>
              <a:rPr lang="en-US" dirty="0" smtClean="0">
                <a:latin typeface="Times New Roman" pitchFamily="18" charset="0"/>
                <a:cs typeface="Times New Roman" pitchFamily="18" charset="0"/>
              </a:rPr>
              <a:t>I </a:t>
            </a:r>
            <a:r>
              <a:rPr lang="en-US" dirty="0">
                <a:latin typeface="Times New Roman" pitchFamily="18" charset="0"/>
                <a:cs typeface="Times New Roman" pitchFamily="18" charset="0"/>
              </a:rPr>
              <a:t>Feel Successful at </a:t>
            </a:r>
            <a:r>
              <a:rPr lang="en-US" dirty="0" smtClean="0">
                <a:latin typeface="Times New Roman" pitchFamily="18" charset="0"/>
                <a:cs typeface="Times New Roman" pitchFamily="18" charset="0"/>
              </a:rPr>
              <a:t>School</a:t>
            </a:r>
          </a:p>
          <a:p>
            <a:pPr lvl="1"/>
            <a:r>
              <a:rPr lang="en-US" dirty="0" smtClean="0">
                <a:latin typeface="Times New Roman" pitchFamily="18" charset="0"/>
                <a:cs typeface="Times New Roman" pitchFamily="18" charset="0"/>
              </a:rPr>
              <a:t>I </a:t>
            </a:r>
            <a:r>
              <a:rPr lang="en-US" dirty="0">
                <a:latin typeface="Times New Roman" pitchFamily="18" charset="0"/>
                <a:cs typeface="Times New Roman" pitchFamily="18" charset="0"/>
              </a:rPr>
              <a:t>feel my school has high standards for </a:t>
            </a:r>
            <a:r>
              <a:rPr lang="en-US" dirty="0" smtClean="0">
                <a:latin typeface="Times New Roman" pitchFamily="18" charset="0"/>
                <a:cs typeface="Times New Roman" pitchFamily="18" charset="0"/>
              </a:rPr>
              <a:t>achievement</a:t>
            </a:r>
          </a:p>
          <a:p>
            <a:pPr lvl="1"/>
            <a:r>
              <a:rPr lang="en-US" dirty="0" smtClean="0">
                <a:latin typeface="Times New Roman" pitchFamily="18" charset="0"/>
                <a:cs typeface="Times New Roman" pitchFamily="18" charset="0"/>
              </a:rPr>
              <a:t>My </a:t>
            </a:r>
            <a:r>
              <a:rPr lang="en-US" dirty="0">
                <a:latin typeface="Times New Roman" pitchFamily="18" charset="0"/>
                <a:cs typeface="Times New Roman" pitchFamily="18" charset="0"/>
              </a:rPr>
              <a:t>School Sets Clear Rules for </a:t>
            </a:r>
            <a:r>
              <a:rPr lang="en-US" dirty="0" smtClean="0">
                <a:latin typeface="Times New Roman" pitchFamily="18" charset="0"/>
                <a:cs typeface="Times New Roman" pitchFamily="18" charset="0"/>
              </a:rPr>
              <a:t>Behavior</a:t>
            </a:r>
          </a:p>
          <a:p>
            <a:pPr lvl="1"/>
            <a:r>
              <a:rPr lang="en-US" dirty="0" smtClean="0">
                <a:latin typeface="Times New Roman" pitchFamily="18" charset="0"/>
                <a:cs typeface="Times New Roman" pitchFamily="18" charset="0"/>
              </a:rPr>
              <a:t>I </a:t>
            </a:r>
            <a:r>
              <a:rPr lang="en-US" dirty="0">
                <a:latin typeface="Times New Roman" pitchFamily="18" charset="0"/>
                <a:cs typeface="Times New Roman" pitchFamily="18" charset="0"/>
              </a:rPr>
              <a:t>know what to do if there is an emergency at my </a:t>
            </a:r>
            <a:r>
              <a:rPr lang="en-US" dirty="0" smtClean="0">
                <a:latin typeface="Times New Roman" pitchFamily="18" charset="0"/>
                <a:cs typeface="Times New Roman" pitchFamily="18" charset="0"/>
              </a:rPr>
              <a:t>school</a:t>
            </a:r>
          </a:p>
          <a:p>
            <a:pPr lvl="1"/>
            <a:r>
              <a:rPr lang="en-US" dirty="0" smtClean="0">
                <a:latin typeface="Times New Roman" pitchFamily="18" charset="0"/>
                <a:cs typeface="Times New Roman" pitchFamily="18" charset="0"/>
              </a:rPr>
              <a:t>Teachers </a:t>
            </a:r>
            <a:r>
              <a:rPr lang="en-US" dirty="0">
                <a:latin typeface="Times New Roman" pitchFamily="18" charset="0"/>
                <a:cs typeface="Times New Roman" pitchFamily="18" charset="0"/>
              </a:rPr>
              <a:t>treat me with </a:t>
            </a:r>
            <a:r>
              <a:rPr lang="en-US" dirty="0" smtClean="0">
                <a:latin typeface="Times New Roman" pitchFamily="18" charset="0"/>
                <a:cs typeface="Times New Roman" pitchFamily="18" charset="0"/>
              </a:rPr>
              <a:t>respect</a:t>
            </a:r>
          </a:p>
          <a:p>
            <a:pPr lvl="1"/>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behaviors in the classroom allow the teacher to teach so I can </a:t>
            </a:r>
            <a:r>
              <a:rPr lang="en-US" dirty="0" smtClean="0">
                <a:latin typeface="Times New Roman" pitchFamily="18" charset="0"/>
                <a:cs typeface="Times New Roman" pitchFamily="18" charset="0"/>
              </a:rPr>
              <a:t>learn</a:t>
            </a:r>
          </a:p>
          <a:p>
            <a:pPr lvl="1"/>
            <a:r>
              <a:rPr lang="en-US" dirty="0" smtClean="0">
                <a:latin typeface="Times New Roman" pitchFamily="18" charset="0"/>
                <a:cs typeface="Times New Roman" pitchFamily="18" charset="0"/>
              </a:rPr>
              <a:t>Students </a:t>
            </a:r>
            <a:r>
              <a:rPr lang="en-US" dirty="0">
                <a:latin typeface="Times New Roman" pitchFamily="18" charset="0"/>
                <a:cs typeface="Times New Roman" pitchFamily="18" charset="0"/>
              </a:rPr>
              <a:t>are frequently recognized for their good </a:t>
            </a:r>
            <a:r>
              <a:rPr lang="en-US" dirty="0" smtClean="0">
                <a:latin typeface="Times New Roman" pitchFamily="18" charset="0"/>
                <a:cs typeface="Times New Roman" pitchFamily="18" charset="0"/>
              </a:rPr>
              <a:t>behavior</a:t>
            </a:r>
          </a:p>
          <a:p>
            <a:pPr lvl="1"/>
            <a:r>
              <a:rPr lang="en-US" dirty="0" smtClean="0">
                <a:latin typeface="Times New Roman" pitchFamily="18" charset="0"/>
                <a:cs typeface="Times New Roman" pitchFamily="18" charset="0"/>
              </a:rPr>
              <a:t>I </a:t>
            </a:r>
            <a:r>
              <a:rPr lang="en-US" dirty="0">
                <a:latin typeface="Times New Roman" pitchFamily="18" charset="0"/>
                <a:cs typeface="Times New Roman" pitchFamily="18" charset="0"/>
              </a:rPr>
              <a:t>feel my school counselor would be helpful if I needed </a:t>
            </a:r>
            <a:r>
              <a:rPr lang="en-US" dirty="0" smtClean="0">
                <a:latin typeface="Times New Roman" pitchFamily="18" charset="0"/>
                <a:cs typeface="Times New Roman" pitchFamily="18" charset="0"/>
              </a:rPr>
              <a:t>assistance</a:t>
            </a:r>
          </a:p>
          <a:p>
            <a:pPr lvl="1"/>
            <a:r>
              <a:rPr lang="en-US" dirty="0" smtClean="0">
                <a:latin typeface="Times New Roman" pitchFamily="18" charset="0"/>
                <a:cs typeface="Times New Roman" pitchFamily="18" charset="0"/>
              </a:rPr>
              <a:t>I </a:t>
            </a:r>
            <a:r>
              <a:rPr lang="en-US" dirty="0">
                <a:latin typeface="Times New Roman" pitchFamily="18" charset="0"/>
                <a:cs typeface="Times New Roman" pitchFamily="18" charset="0"/>
              </a:rPr>
              <a:t>get along with other students and </a:t>
            </a:r>
            <a:r>
              <a:rPr lang="en-US" dirty="0" smtClean="0">
                <a:latin typeface="Times New Roman" pitchFamily="18" charset="0"/>
                <a:cs typeface="Times New Roman" pitchFamily="18" charset="0"/>
              </a:rPr>
              <a:t>adults</a:t>
            </a:r>
          </a:p>
          <a:p>
            <a:pPr lvl="1"/>
            <a:r>
              <a:rPr lang="en-US" dirty="0" smtClean="0">
                <a:latin typeface="Times New Roman" pitchFamily="18" charset="0"/>
                <a:cs typeface="Times New Roman" pitchFamily="18" charset="0"/>
              </a:rPr>
              <a:t>School </a:t>
            </a:r>
            <a:r>
              <a:rPr lang="en-US" dirty="0">
                <a:latin typeface="Times New Roman" pitchFamily="18" charset="0"/>
                <a:cs typeface="Times New Roman" pitchFamily="18" charset="0"/>
              </a:rPr>
              <a:t>is a place at which I feel </a:t>
            </a:r>
            <a:r>
              <a:rPr lang="en-US" dirty="0" smtClean="0">
                <a:latin typeface="Times New Roman" pitchFamily="18" charset="0"/>
                <a:cs typeface="Times New Roman" pitchFamily="18" charset="0"/>
              </a:rPr>
              <a:t>safe</a:t>
            </a:r>
            <a:endParaRPr lang="en-US" dirty="0">
              <a:latin typeface="Times New Roman" pitchFamily="18" charset="0"/>
              <a:cs typeface="Times New Roman" pitchFamily="18" charset="0"/>
            </a:endParaRPr>
          </a:p>
          <a:p>
            <a:pPr lvl="1"/>
            <a:endParaRPr lang="en-US" noProof="1" smtClean="0"/>
          </a:p>
        </p:txBody>
      </p:sp>
      <p:sp>
        <p:nvSpPr>
          <p:cNvPr id="4" name="Slide Number Placeholder 3">
            <a:extLst>
              <a:ext uri="{FF2B5EF4-FFF2-40B4-BE49-F238E27FC236}">
                <a16:creationId xmlns:a16="http://schemas.microsoft.com/office/drawing/2014/main" id="{62B4CE3A-8C88-45AA-A849-57E5A7AC22C1}"/>
              </a:ext>
            </a:extLst>
          </p:cNvPr>
          <p:cNvSpPr>
            <a:spLocks noGrp="1"/>
          </p:cNvSpPr>
          <p:nvPr>
            <p:ph type="sldNum" sz="quarter" idx="10"/>
          </p:nvPr>
        </p:nvSpPr>
        <p:spPr>
          <a:xfrm>
            <a:off x="11353800" y="6361475"/>
            <a:ext cx="838200" cy="360000"/>
          </a:xfrm>
          <a:noFill/>
        </p:spPr>
        <p:txBody>
          <a:bodyPr/>
          <a:lstStyle/>
          <a:p>
            <a:r>
              <a:rPr lang="en-US" dirty="0"/>
              <a:t>PAGE </a:t>
            </a:r>
            <a:fld id="{4A9B5881-4007-4345-955A-79C2656F0C49}" type="slidenum">
              <a:rPr lang="en-US" smtClean="0"/>
              <a:pPr/>
              <a:t>7</a:t>
            </a:fld>
            <a:endParaRPr lang="en-US" dirty="0"/>
          </a:p>
        </p:txBody>
      </p:sp>
      <p:sp>
        <p:nvSpPr>
          <p:cNvPr id="8" name="Rectangle 7">
            <a:extLst>
              <a:ext uri="{FF2B5EF4-FFF2-40B4-BE49-F238E27FC236}">
                <a16:creationId xmlns:a16="http://schemas.microsoft.com/office/drawing/2014/main" id="{52C2DB72-01A8-424A-8CEF-8BD2418A8D25}"/>
              </a:ext>
              <a:ext uri="{C183D7F6-B498-43B3-948B-1728B52AA6E4}">
                <adec:decorative xmlns="" xmlns:adec="http://schemas.microsoft.com/office/drawing/2017/decorative" val="1"/>
              </a:ext>
            </a:extLst>
          </p:cNvPr>
          <p:cNvSpPr/>
          <p:nvPr/>
        </p:nvSpPr>
        <p:spPr>
          <a:xfrm>
            <a:off x="1145309" y="6361475"/>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School Climate</a:t>
            </a:r>
            <a:endParaRPr lang="en-US" sz="1200" dirty="0"/>
          </a:p>
        </p:txBody>
      </p:sp>
      <p:sp>
        <p:nvSpPr>
          <p:cNvPr id="10" name="Rectangle 9">
            <a:extLst>
              <a:ext uri="{FF2B5EF4-FFF2-40B4-BE49-F238E27FC236}">
                <a16:creationId xmlns:a16="http://schemas.microsoft.com/office/drawing/2014/main" id="{95AAAEAA-CCF6-4E36-A4A3-5AF49D00995B}"/>
              </a:ext>
              <a:ext uri="{C183D7F6-B498-43B3-948B-1728B52AA6E4}">
                <adec:decorative xmlns="" xmlns:adec="http://schemas.microsoft.com/office/drawing/2017/decorative" val="1"/>
              </a:ext>
            </a:extLst>
          </p:cNvPr>
          <p:cNvSpPr/>
          <p:nvPr/>
        </p:nvSpPr>
        <p:spPr>
          <a:xfrm>
            <a:off x="3697432" y="6562004"/>
            <a:ext cx="2552123" cy="1594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CCRI</a:t>
            </a:r>
            <a:endParaRPr lang="en-US" sz="1200" dirty="0"/>
          </a:p>
        </p:txBody>
      </p:sp>
      <p:sp>
        <p:nvSpPr>
          <p:cNvPr id="11" name="Rectangle 10">
            <a:extLst>
              <a:ext uri="{FF2B5EF4-FFF2-40B4-BE49-F238E27FC236}">
                <a16:creationId xmlns:a16="http://schemas.microsoft.com/office/drawing/2014/main" id="{5F253864-26FA-4AB1-9F0A-4F57D870EE85}"/>
              </a:ext>
              <a:ext uri="{C183D7F6-B498-43B3-948B-1728B52AA6E4}">
                <adec:decorative xmlns=""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LE/TE</a:t>
            </a:r>
            <a:endParaRPr lang="en-US" sz="1200" dirty="0"/>
          </a:p>
        </p:txBody>
      </p:sp>
      <p:sp>
        <p:nvSpPr>
          <p:cNvPr id="12" name="Rectangle 11">
            <a:extLst>
              <a:ext uri="{FF2B5EF4-FFF2-40B4-BE49-F238E27FC236}">
                <a16:creationId xmlns:a16="http://schemas.microsoft.com/office/drawing/2014/main" id="{84949406-858F-4224-BC48-197463899896}"/>
              </a:ext>
              <a:ext uri="{C183D7F6-B498-43B3-948B-1728B52AA6E4}">
                <adec:decorative xmlns=""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BTO</a:t>
            </a:r>
            <a:endParaRPr lang="en-US" sz="1200" dirty="0"/>
          </a:p>
        </p:txBody>
      </p:sp>
      <p:sp>
        <p:nvSpPr>
          <p:cNvPr id="14" name="Isosceles Triangle 13">
            <a:extLst>
              <a:ext uri="{FF2B5EF4-FFF2-40B4-BE49-F238E27FC236}">
                <a16:creationId xmlns:a16="http://schemas.microsoft.com/office/drawing/2014/main" id="{1D0A4E21-00BC-4451-94C9-943503852954}"/>
              </a:ext>
              <a:ext uri="{C183D7F6-B498-43B3-948B-1728B52AA6E4}">
                <adec:decorative xmlns="" xmlns:adec="http://schemas.microsoft.com/office/drawing/2017/decorative" val="1"/>
              </a:ext>
            </a:extLst>
          </p:cNvPr>
          <p:cNvSpPr/>
          <p:nvPr/>
        </p:nvSpPr>
        <p:spPr>
          <a:xfrm rot="10800000">
            <a:off x="2349947"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986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p:tgtEl>
                                          <p:spTgt spid="8"/>
                                        </p:tgtEl>
                                        <p:attrNameLst>
                                          <p:attrName>ppt_y</p:attrName>
                                        </p:attrNameLst>
                                      </p:cBhvr>
                                      <p:tavLst>
                                        <p:tav tm="0">
                                          <p:val>
                                            <p:strVal val="#ppt_y+#ppt_h*1.125000"/>
                                          </p:val>
                                        </p:tav>
                                        <p:tav tm="100000">
                                          <p:val>
                                            <p:strVal val="#ppt_y"/>
                                          </p:val>
                                        </p:tav>
                                      </p:tavLst>
                                    </p:anim>
                                    <p:animEffect transition="in" filter="wipe(up)">
                                      <p:cBhvr>
                                        <p:cTn id="8" dur="250"/>
                                        <p:tgtEl>
                                          <p:spTgt spid="8"/>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50"/>
                                        <p:tgtEl>
                                          <p:spTgt spid="14"/>
                                        </p:tgtEl>
                                      </p:cBhvr>
                                    </p:animEffect>
                                  </p:childTnLst>
                                </p:cTn>
                              </p:par>
                            </p:childTnLst>
                          </p:cTn>
                        </p:par>
                        <p:par>
                          <p:cTn id="12" fill="hold">
                            <p:stCondLst>
                              <p:cond delay="250"/>
                            </p:stCondLst>
                            <p:childTnLst>
                              <p:par>
                                <p:cTn id="13" presetID="1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p:tgtEl>
                                          <p:spTgt spid="10"/>
                                        </p:tgtEl>
                                        <p:attrNameLst>
                                          <p:attrName>ppt_y</p:attrName>
                                        </p:attrNameLst>
                                      </p:cBhvr>
                                      <p:tavLst>
                                        <p:tav tm="0">
                                          <p:val>
                                            <p:strVal val="#ppt_y+#ppt_h*1.125000"/>
                                          </p:val>
                                        </p:tav>
                                        <p:tav tm="100000">
                                          <p:val>
                                            <p:strVal val="#ppt_y"/>
                                          </p:val>
                                        </p:tav>
                                      </p:tavLst>
                                    </p:anim>
                                    <p:animEffect transition="in" filter="wipe(up)">
                                      <p:cBhvr>
                                        <p:cTn id="16" dur="250"/>
                                        <p:tgtEl>
                                          <p:spTgt spid="10"/>
                                        </p:tgtEl>
                                      </p:cBhvr>
                                    </p:animEffect>
                                  </p:childTnLst>
                                </p:cTn>
                              </p:par>
                            </p:childTnLst>
                          </p:cTn>
                        </p:par>
                        <p:par>
                          <p:cTn id="17" fill="hold">
                            <p:stCondLst>
                              <p:cond delay="500"/>
                            </p:stCondLst>
                            <p:childTnLst>
                              <p:par>
                                <p:cTn id="18" presetID="1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250"/>
                                        <p:tgtEl>
                                          <p:spTgt spid="11"/>
                                        </p:tgtEl>
                                        <p:attrNameLst>
                                          <p:attrName>ppt_y</p:attrName>
                                        </p:attrNameLst>
                                      </p:cBhvr>
                                      <p:tavLst>
                                        <p:tav tm="0">
                                          <p:val>
                                            <p:strVal val="#ppt_y+#ppt_h*1.125000"/>
                                          </p:val>
                                        </p:tav>
                                        <p:tav tm="100000">
                                          <p:val>
                                            <p:strVal val="#ppt_y"/>
                                          </p:val>
                                        </p:tav>
                                      </p:tavLst>
                                    </p:anim>
                                    <p:animEffect transition="in" filter="wipe(up)">
                                      <p:cBhvr>
                                        <p:cTn id="21" dur="250"/>
                                        <p:tgtEl>
                                          <p:spTgt spid="11"/>
                                        </p:tgtEl>
                                      </p:cBhvr>
                                    </p:animEffect>
                                  </p:childTnLst>
                                </p:cTn>
                              </p:par>
                            </p:childTnLst>
                          </p:cTn>
                        </p:par>
                        <p:par>
                          <p:cTn id="22" fill="hold">
                            <p:stCondLst>
                              <p:cond delay="750"/>
                            </p:stCondLst>
                            <p:childTnLst>
                              <p:par>
                                <p:cTn id="23" presetID="1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250"/>
                                        <p:tgtEl>
                                          <p:spTgt spid="12"/>
                                        </p:tgtEl>
                                        <p:attrNameLst>
                                          <p:attrName>ppt_y</p:attrName>
                                        </p:attrNameLst>
                                      </p:cBhvr>
                                      <p:tavLst>
                                        <p:tav tm="0">
                                          <p:val>
                                            <p:strVal val="#ppt_y+#ppt_h*1.125000"/>
                                          </p:val>
                                        </p:tav>
                                        <p:tav tm="100000">
                                          <p:val>
                                            <p:strVal val="#ppt_y"/>
                                          </p:val>
                                        </p:tav>
                                      </p:tavLst>
                                    </p:anim>
                                    <p:animEffect transition="in" filter="wipe(up)">
                                      <p:cBhvr>
                                        <p:cTn id="26"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838200" y="611076"/>
            <a:ext cx="3340608" cy="833663"/>
          </a:xfrm>
        </p:spPr>
        <p:txBody>
          <a:bodyPr/>
          <a:lstStyle/>
          <a:p>
            <a:r>
              <a:rPr lang="en-US" dirty="0" smtClean="0"/>
              <a:t>Survey Analysis</a:t>
            </a:r>
            <a:endParaRPr lang="en-US" dirty="0"/>
          </a:p>
        </p:txBody>
      </p:sp>
      <p:sp>
        <p:nvSpPr>
          <p:cNvPr id="3" name="Content Placeholder 2">
            <a:extLst>
              <a:ext uri="{FF2B5EF4-FFF2-40B4-BE49-F238E27FC236}">
                <a16:creationId xmlns:a16="http://schemas.microsoft.com/office/drawing/2014/main" id="{FA6A4B49-27C8-46B6-8B11-AD7E8F615E2C}"/>
              </a:ext>
            </a:extLst>
          </p:cNvPr>
          <p:cNvSpPr>
            <a:spLocks noGrp="1"/>
          </p:cNvSpPr>
          <p:nvPr>
            <p:ph idx="1"/>
          </p:nvPr>
        </p:nvSpPr>
        <p:spPr>
          <a:xfrm>
            <a:off x="838200" y="1825625"/>
            <a:ext cx="4748784" cy="4351338"/>
          </a:xfrm>
        </p:spPr>
        <p:txBody>
          <a:bodyPr/>
          <a:lstStyle/>
          <a:p>
            <a:r>
              <a:rPr lang="en-US" noProof="1" smtClean="0"/>
              <a:t>Clusters were identified in the following categories</a:t>
            </a:r>
          </a:p>
          <a:p>
            <a:endParaRPr lang="en-US" noProof="1" smtClean="0"/>
          </a:p>
        </p:txBody>
      </p:sp>
      <p:sp>
        <p:nvSpPr>
          <p:cNvPr id="4" name="Slide Number Placeholder 3">
            <a:extLst>
              <a:ext uri="{FF2B5EF4-FFF2-40B4-BE49-F238E27FC236}">
                <a16:creationId xmlns:a16="http://schemas.microsoft.com/office/drawing/2014/main" id="{62B4CE3A-8C88-45AA-A849-57E5A7AC22C1}"/>
              </a:ext>
            </a:extLst>
          </p:cNvPr>
          <p:cNvSpPr>
            <a:spLocks noGrp="1"/>
          </p:cNvSpPr>
          <p:nvPr>
            <p:ph type="sldNum" sz="quarter" idx="10"/>
          </p:nvPr>
        </p:nvSpPr>
        <p:spPr>
          <a:xfrm>
            <a:off x="11353800" y="6361475"/>
            <a:ext cx="838200" cy="360000"/>
          </a:xfrm>
          <a:noFill/>
        </p:spPr>
        <p:txBody>
          <a:bodyPr/>
          <a:lstStyle/>
          <a:p>
            <a:r>
              <a:rPr lang="en-US" dirty="0"/>
              <a:t>PAGE </a:t>
            </a:r>
            <a:fld id="{4A9B5881-4007-4345-955A-79C2656F0C49}" type="slidenum">
              <a:rPr lang="en-US" smtClean="0"/>
              <a:pPr/>
              <a:t>8</a:t>
            </a:fld>
            <a:endParaRPr lang="en-US" dirty="0"/>
          </a:p>
        </p:txBody>
      </p:sp>
      <p:sp>
        <p:nvSpPr>
          <p:cNvPr id="8" name="Rectangle 7">
            <a:extLst>
              <a:ext uri="{FF2B5EF4-FFF2-40B4-BE49-F238E27FC236}">
                <a16:creationId xmlns:a16="http://schemas.microsoft.com/office/drawing/2014/main" id="{52C2DB72-01A8-424A-8CEF-8BD2418A8D25}"/>
              </a:ext>
              <a:ext uri="{C183D7F6-B498-43B3-948B-1728B52AA6E4}">
                <adec:decorative xmlns="" xmlns:adec="http://schemas.microsoft.com/office/drawing/2017/decorative" val="1"/>
              </a:ext>
            </a:extLst>
          </p:cNvPr>
          <p:cNvSpPr/>
          <p:nvPr/>
        </p:nvSpPr>
        <p:spPr>
          <a:xfrm>
            <a:off x="1145309" y="6361475"/>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School Climate</a:t>
            </a:r>
            <a:endParaRPr lang="en-US" sz="1200" dirty="0"/>
          </a:p>
        </p:txBody>
      </p:sp>
      <p:sp>
        <p:nvSpPr>
          <p:cNvPr id="10" name="Rectangle 9">
            <a:extLst>
              <a:ext uri="{FF2B5EF4-FFF2-40B4-BE49-F238E27FC236}">
                <a16:creationId xmlns:a16="http://schemas.microsoft.com/office/drawing/2014/main" id="{95AAAEAA-CCF6-4E36-A4A3-5AF49D00995B}"/>
              </a:ext>
              <a:ext uri="{C183D7F6-B498-43B3-948B-1728B52AA6E4}">
                <adec:decorative xmlns="" xmlns:adec="http://schemas.microsoft.com/office/drawing/2017/decorative" val="1"/>
              </a:ext>
            </a:extLst>
          </p:cNvPr>
          <p:cNvSpPr/>
          <p:nvPr/>
        </p:nvSpPr>
        <p:spPr>
          <a:xfrm>
            <a:off x="3697432" y="6562004"/>
            <a:ext cx="2552123" cy="1594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CCRI</a:t>
            </a:r>
            <a:endParaRPr lang="en-US" sz="1200" dirty="0"/>
          </a:p>
        </p:txBody>
      </p:sp>
      <p:sp>
        <p:nvSpPr>
          <p:cNvPr id="11" name="Rectangle 10">
            <a:extLst>
              <a:ext uri="{FF2B5EF4-FFF2-40B4-BE49-F238E27FC236}">
                <a16:creationId xmlns:a16="http://schemas.microsoft.com/office/drawing/2014/main" id="{5F253864-26FA-4AB1-9F0A-4F57D870EE85}"/>
              </a:ext>
              <a:ext uri="{C183D7F6-B498-43B3-948B-1728B52AA6E4}">
                <adec:decorative xmlns=""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LE/TE</a:t>
            </a:r>
            <a:endParaRPr lang="en-US" sz="1200" dirty="0"/>
          </a:p>
        </p:txBody>
      </p:sp>
      <p:sp>
        <p:nvSpPr>
          <p:cNvPr id="12" name="Rectangle 11">
            <a:extLst>
              <a:ext uri="{FF2B5EF4-FFF2-40B4-BE49-F238E27FC236}">
                <a16:creationId xmlns:a16="http://schemas.microsoft.com/office/drawing/2014/main" id="{84949406-858F-4224-BC48-197463899896}"/>
              </a:ext>
              <a:ext uri="{C183D7F6-B498-43B3-948B-1728B52AA6E4}">
                <adec:decorative xmlns=""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BTO</a:t>
            </a:r>
            <a:endParaRPr lang="en-US" sz="1200" dirty="0"/>
          </a:p>
        </p:txBody>
      </p:sp>
      <p:sp>
        <p:nvSpPr>
          <p:cNvPr id="14" name="Isosceles Triangle 13">
            <a:extLst>
              <a:ext uri="{FF2B5EF4-FFF2-40B4-BE49-F238E27FC236}">
                <a16:creationId xmlns:a16="http://schemas.microsoft.com/office/drawing/2014/main" id="{1D0A4E21-00BC-4451-94C9-943503852954}"/>
              </a:ext>
              <a:ext uri="{C183D7F6-B498-43B3-948B-1728B52AA6E4}">
                <adec:decorative xmlns="" xmlns:adec="http://schemas.microsoft.com/office/drawing/2017/decorative" val="1"/>
              </a:ext>
            </a:extLst>
          </p:cNvPr>
          <p:cNvSpPr/>
          <p:nvPr/>
        </p:nvSpPr>
        <p:spPr>
          <a:xfrm rot="10800000">
            <a:off x="2349947"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42148391"/>
              </p:ext>
            </p:extLst>
          </p:nvPr>
        </p:nvGraphicFramePr>
        <p:xfrm>
          <a:off x="5812536" y="1048315"/>
          <a:ext cx="6184392" cy="5120640"/>
        </p:xfrm>
        <a:graphic>
          <a:graphicData uri="http://schemas.openxmlformats.org/drawingml/2006/table">
            <a:tbl>
              <a:tblPr firstRow="1" bandRow="1">
                <a:tableStyleId>{0E3FDE45-AF77-4B5C-9715-49D594BDF05E}</a:tableStyleId>
              </a:tblPr>
              <a:tblGrid>
                <a:gridCol w="2828544">
                  <a:extLst>
                    <a:ext uri="{9D8B030D-6E8A-4147-A177-3AD203B41FA5}">
                      <a16:colId xmlns:a16="http://schemas.microsoft.com/office/drawing/2014/main" val="561154743"/>
                    </a:ext>
                  </a:extLst>
                </a:gridCol>
                <a:gridCol w="3355848">
                  <a:extLst>
                    <a:ext uri="{9D8B030D-6E8A-4147-A177-3AD203B41FA5}">
                      <a16:colId xmlns:a16="http://schemas.microsoft.com/office/drawing/2014/main" val="1029582790"/>
                    </a:ext>
                  </a:extLst>
                </a:gridCol>
              </a:tblGrid>
              <a:tr h="281166">
                <a:tc>
                  <a:txBody>
                    <a:bodyPr/>
                    <a:lstStyle/>
                    <a:p>
                      <a:r>
                        <a:rPr lang="en-US" dirty="0" smtClean="0">
                          <a:solidFill>
                            <a:schemeClr val="bg1"/>
                          </a:solidFill>
                        </a:rPr>
                        <a:t>Safety</a:t>
                      </a:r>
                      <a:endParaRPr lang="en-US" dirty="0">
                        <a:solidFill>
                          <a:schemeClr val="bg1"/>
                        </a:solidFill>
                      </a:endParaRPr>
                    </a:p>
                  </a:txBody>
                  <a:tcPr/>
                </a:tc>
                <a:tc>
                  <a:txBody>
                    <a:bodyPr/>
                    <a:lstStyle/>
                    <a:p>
                      <a:endParaRPr lang="en-US">
                        <a:solidFill>
                          <a:schemeClr val="bg1"/>
                        </a:solidFill>
                      </a:endParaRPr>
                    </a:p>
                  </a:txBody>
                  <a:tcPr/>
                </a:tc>
                <a:extLst>
                  <a:ext uri="{0D108BD9-81ED-4DB2-BD59-A6C34878D82A}">
                    <a16:rowId xmlns:a16="http://schemas.microsoft.com/office/drawing/2014/main" val="22353704"/>
                  </a:ext>
                </a:extLst>
              </a:tr>
              <a:tr h="281166">
                <a:tc>
                  <a:txBody>
                    <a:bodyPr/>
                    <a:lstStyle/>
                    <a:p>
                      <a:endParaRPr lang="en-US" dirty="0">
                        <a:solidFill>
                          <a:schemeClr val="bg1"/>
                        </a:solidFill>
                      </a:endParaRPr>
                    </a:p>
                  </a:txBody>
                  <a:tcPr/>
                </a:tc>
                <a:tc>
                  <a:txBody>
                    <a:bodyPr/>
                    <a:lstStyle/>
                    <a:p>
                      <a:r>
                        <a:rPr lang="en-US" dirty="0" smtClean="0">
                          <a:solidFill>
                            <a:schemeClr val="bg1"/>
                          </a:solidFill>
                        </a:rPr>
                        <a:t>Rules and norms</a:t>
                      </a:r>
                      <a:endParaRPr lang="en-US" dirty="0">
                        <a:solidFill>
                          <a:schemeClr val="bg1"/>
                        </a:solidFill>
                      </a:endParaRPr>
                    </a:p>
                  </a:txBody>
                  <a:tcPr/>
                </a:tc>
                <a:extLst>
                  <a:ext uri="{0D108BD9-81ED-4DB2-BD59-A6C34878D82A}">
                    <a16:rowId xmlns:a16="http://schemas.microsoft.com/office/drawing/2014/main" val="320975282"/>
                  </a:ext>
                </a:extLst>
              </a:tr>
              <a:tr h="281166">
                <a:tc>
                  <a:txBody>
                    <a:bodyPr/>
                    <a:lstStyle/>
                    <a:p>
                      <a:endParaRPr lang="en-US" dirty="0">
                        <a:solidFill>
                          <a:schemeClr val="bg1"/>
                        </a:solidFill>
                      </a:endParaRPr>
                    </a:p>
                  </a:txBody>
                  <a:tcPr/>
                </a:tc>
                <a:tc>
                  <a:txBody>
                    <a:bodyPr/>
                    <a:lstStyle/>
                    <a:p>
                      <a:r>
                        <a:rPr lang="en-US" dirty="0" smtClean="0">
                          <a:solidFill>
                            <a:schemeClr val="bg1"/>
                          </a:solidFill>
                        </a:rPr>
                        <a:t>Sense of physical security</a:t>
                      </a:r>
                      <a:endParaRPr lang="en-US" dirty="0">
                        <a:solidFill>
                          <a:schemeClr val="bg1"/>
                        </a:solidFill>
                      </a:endParaRPr>
                    </a:p>
                  </a:txBody>
                  <a:tcPr/>
                </a:tc>
                <a:extLst>
                  <a:ext uri="{0D108BD9-81ED-4DB2-BD59-A6C34878D82A}">
                    <a16:rowId xmlns:a16="http://schemas.microsoft.com/office/drawing/2014/main" val="3484812601"/>
                  </a:ext>
                </a:extLst>
              </a:tr>
              <a:tr h="281166">
                <a:tc>
                  <a:txBody>
                    <a:bodyPr/>
                    <a:lstStyle/>
                    <a:p>
                      <a:endParaRPr lang="en-US" dirty="0">
                        <a:solidFill>
                          <a:schemeClr val="bg1"/>
                        </a:solidFill>
                      </a:endParaRPr>
                    </a:p>
                  </a:txBody>
                  <a:tcPr/>
                </a:tc>
                <a:tc>
                  <a:txBody>
                    <a:bodyPr/>
                    <a:lstStyle/>
                    <a:p>
                      <a:r>
                        <a:rPr lang="en-US" dirty="0" smtClean="0">
                          <a:solidFill>
                            <a:schemeClr val="bg1"/>
                          </a:solidFill>
                        </a:rPr>
                        <a:t>Sense of socio-emotional security</a:t>
                      </a:r>
                      <a:endParaRPr lang="en-US" dirty="0">
                        <a:solidFill>
                          <a:schemeClr val="bg1"/>
                        </a:solidFill>
                      </a:endParaRPr>
                    </a:p>
                  </a:txBody>
                  <a:tcPr/>
                </a:tc>
                <a:extLst>
                  <a:ext uri="{0D108BD9-81ED-4DB2-BD59-A6C34878D82A}">
                    <a16:rowId xmlns:a16="http://schemas.microsoft.com/office/drawing/2014/main" val="2145525537"/>
                  </a:ext>
                </a:extLst>
              </a:tr>
              <a:tr h="281166">
                <a:tc>
                  <a:txBody>
                    <a:bodyPr/>
                    <a:lstStyle/>
                    <a:p>
                      <a:r>
                        <a:rPr lang="en-US" b="1" dirty="0" smtClean="0">
                          <a:solidFill>
                            <a:schemeClr val="bg1"/>
                          </a:solidFill>
                        </a:rPr>
                        <a:t>T&amp;L</a:t>
                      </a:r>
                      <a:endParaRPr lang="en-US" b="1" dirty="0">
                        <a:solidFill>
                          <a:schemeClr val="bg1"/>
                        </a:solidFill>
                      </a:endParaRPr>
                    </a:p>
                  </a:txBody>
                  <a:tcPr/>
                </a:tc>
                <a:tc>
                  <a:txBody>
                    <a:bodyPr/>
                    <a:lstStyle/>
                    <a:p>
                      <a:endParaRPr lang="en-US" dirty="0">
                        <a:solidFill>
                          <a:schemeClr val="bg1"/>
                        </a:solidFill>
                      </a:endParaRPr>
                    </a:p>
                  </a:txBody>
                  <a:tcPr/>
                </a:tc>
                <a:extLst>
                  <a:ext uri="{0D108BD9-81ED-4DB2-BD59-A6C34878D82A}">
                    <a16:rowId xmlns:a16="http://schemas.microsoft.com/office/drawing/2014/main" val="3310489406"/>
                  </a:ext>
                </a:extLst>
              </a:tr>
              <a:tr h="281166">
                <a:tc>
                  <a:txBody>
                    <a:bodyPr/>
                    <a:lstStyle/>
                    <a:p>
                      <a:endParaRPr lang="en-US" dirty="0">
                        <a:solidFill>
                          <a:schemeClr val="bg1"/>
                        </a:solidFill>
                      </a:endParaRPr>
                    </a:p>
                  </a:txBody>
                  <a:tcPr/>
                </a:tc>
                <a:tc>
                  <a:txBody>
                    <a:bodyPr/>
                    <a:lstStyle/>
                    <a:p>
                      <a:r>
                        <a:rPr lang="en-US" dirty="0" smtClean="0">
                          <a:solidFill>
                            <a:schemeClr val="bg1"/>
                          </a:solidFill>
                        </a:rPr>
                        <a:t>Support for learning</a:t>
                      </a:r>
                      <a:endParaRPr lang="en-US" dirty="0">
                        <a:solidFill>
                          <a:schemeClr val="bg1"/>
                        </a:solidFill>
                      </a:endParaRPr>
                    </a:p>
                  </a:txBody>
                  <a:tcPr/>
                </a:tc>
                <a:extLst>
                  <a:ext uri="{0D108BD9-81ED-4DB2-BD59-A6C34878D82A}">
                    <a16:rowId xmlns:a16="http://schemas.microsoft.com/office/drawing/2014/main" val="2890835862"/>
                  </a:ext>
                </a:extLst>
              </a:tr>
              <a:tr h="281166">
                <a:tc>
                  <a:txBody>
                    <a:bodyPr/>
                    <a:lstStyle/>
                    <a:p>
                      <a:endParaRPr lang="en-US">
                        <a:solidFill>
                          <a:schemeClr val="bg1"/>
                        </a:solidFill>
                      </a:endParaRPr>
                    </a:p>
                  </a:txBody>
                  <a:tcPr/>
                </a:tc>
                <a:tc>
                  <a:txBody>
                    <a:bodyPr/>
                    <a:lstStyle/>
                    <a:p>
                      <a:r>
                        <a:rPr lang="en-US" dirty="0" smtClean="0">
                          <a:solidFill>
                            <a:schemeClr val="bg1"/>
                          </a:solidFill>
                        </a:rPr>
                        <a:t>Social and civic learning</a:t>
                      </a:r>
                      <a:endParaRPr lang="en-US" dirty="0">
                        <a:solidFill>
                          <a:schemeClr val="bg1"/>
                        </a:solidFill>
                      </a:endParaRPr>
                    </a:p>
                  </a:txBody>
                  <a:tcPr/>
                </a:tc>
                <a:extLst>
                  <a:ext uri="{0D108BD9-81ED-4DB2-BD59-A6C34878D82A}">
                    <a16:rowId xmlns:a16="http://schemas.microsoft.com/office/drawing/2014/main" val="1629359109"/>
                  </a:ext>
                </a:extLst>
              </a:tr>
              <a:tr h="281166">
                <a:tc>
                  <a:txBody>
                    <a:bodyPr/>
                    <a:lstStyle/>
                    <a:p>
                      <a:r>
                        <a:rPr lang="en-US" b="1" dirty="0" smtClean="0">
                          <a:solidFill>
                            <a:schemeClr val="bg1"/>
                          </a:solidFill>
                        </a:rPr>
                        <a:t>Interpersonal Relationships</a:t>
                      </a:r>
                      <a:endParaRPr lang="en-US" b="1" dirty="0">
                        <a:solidFill>
                          <a:schemeClr val="bg1"/>
                        </a:solidFill>
                      </a:endParaRPr>
                    </a:p>
                  </a:txBody>
                  <a:tcPr/>
                </a:tc>
                <a:tc>
                  <a:txBody>
                    <a:bodyPr/>
                    <a:lstStyle/>
                    <a:p>
                      <a:endParaRPr lang="en-US" dirty="0">
                        <a:solidFill>
                          <a:schemeClr val="bg1"/>
                        </a:solidFill>
                      </a:endParaRPr>
                    </a:p>
                  </a:txBody>
                  <a:tcPr/>
                </a:tc>
                <a:extLst>
                  <a:ext uri="{0D108BD9-81ED-4DB2-BD59-A6C34878D82A}">
                    <a16:rowId xmlns:a16="http://schemas.microsoft.com/office/drawing/2014/main" val="2930753050"/>
                  </a:ext>
                </a:extLst>
              </a:tr>
              <a:tr h="281166">
                <a:tc>
                  <a:txBody>
                    <a:bodyPr/>
                    <a:lstStyle/>
                    <a:p>
                      <a:endParaRPr lang="en-US">
                        <a:solidFill>
                          <a:schemeClr val="bg1"/>
                        </a:solidFill>
                      </a:endParaRPr>
                    </a:p>
                  </a:txBody>
                  <a:tcPr/>
                </a:tc>
                <a:tc>
                  <a:txBody>
                    <a:bodyPr/>
                    <a:lstStyle/>
                    <a:p>
                      <a:r>
                        <a:rPr lang="en-US" dirty="0" smtClean="0">
                          <a:solidFill>
                            <a:schemeClr val="bg1"/>
                          </a:solidFill>
                        </a:rPr>
                        <a:t>Respect for</a:t>
                      </a:r>
                      <a:r>
                        <a:rPr lang="en-US" baseline="0" dirty="0" smtClean="0">
                          <a:solidFill>
                            <a:schemeClr val="bg1"/>
                          </a:solidFill>
                        </a:rPr>
                        <a:t> diversity</a:t>
                      </a:r>
                      <a:endParaRPr lang="en-US" dirty="0">
                        <a:solidFill>
                          <a:schemeClr val="bg1"/>
                        </a:solidFill>
                      </a:endParaRPr>
                    </a:p>
                  </a:txBody>
                  <a:tcPr/>
                </a:tc>
                <a:extLst>
                  <a:ext uri="{0D108BD9-81ED-4DB2-BD59-A6C34878D82A}">
                    <a16:rowId xmlns:a16="http://schemas.microsoft.com/office/drawing/2014/main" val="984499789"/>
                  </a:ext>
                </a:extLst>
              </a:tr>
              <a:tr h="281166">
                <a:tc>
                  <a:txBody>
                    <a:bodyPr/>
                    <a:lstStyle/>
                    <a:p>
                      <a:endParaRPr lang="en-US">
                        <a:solidFill>
                          <a:schemeClr val="bg1"/>
                        </a:solidFill>
                      </a:endParaRPr>
                    </a:p>
                  </a:txBody>
                  <a:tcPr/>
                </a:tc>
                <a:tc>
                  <a:txBody>
                    <a:bodyPr/>
                    <a:lstStyle/>
                    <a:p>
                      <a:r>
                        <a:rPr lang="en-US" dirty="0" smtClean="0">
                          <a:solidFill>
                            <a:schemeClr val="bg1"/>
                          </a:solidFill>
                        </a:rPr>
                        <a:t>Social support from adults</a:t>
                      </a:r>
                      <a:endParaRPr lang="en-US" dirty="0">
                        <a:solidFill>
                          <a:schemeClr val="bg1"/>
                        </a:solidFill>
                      </a:endParaRPr>
                    </a:p>
                  </a:txBody>
                  <a:tcPr/>
                </a:tc>
                <a:extLst>
                  <a:ext uri="{0D108BD9-81ED-4DB2-BD59-A6C34878D82A}">
                    <a16:rowId xmlns:a16="http://schemas.microsoft.com/office/drawing/2014/main" val="1730701598"/>
                  </a:ext>
                </a:extLst>
              </a:tr>
              <a:tr h="281166">
                <a:tc>
                  <a:txBody>
                    <a:bodyPr/>
                    <a:lstStyle/>
                    <a:p>
                      <a:endParaRPr lang="en-US">
                        <a:solidFill>
                          <a:schemeClr val="bg1"/>
                        </a:solidFill>
                      </a:endParaRPr>
                    </a:p>
                  </a:txBody>
                  <a:tcPr/>
                </a:tc>
                <a:tc>
                  <a:txBody>
                    <a:bodyPr/>
                    <a:lstStyle/>
                    <a:p>
                      <a:r>
                        <a:rPr lang="en-US" dirty="0" smtClean="0">
                          <a:solidFill>
                            <a:schemeClr val="bg1"/>
                          </a:solidFill>
                        </a:rPr>
                        <a:t>Social support from students</a:t>
                      </a:r>
                      <a:endParaRPr lang="en-US" dirty="0">
                        <a:solidFill>
                          <a:schemeClr val="bg1"/>
                        </a:solidFill>
                      </a:endParaRPr>
                    </a:p>
                  </a:txBody>
                  <a:tcPr/>
                </a:tc>
                <a:extLst>
                  <a:ext uri="{0D108BD9-81ED-4DB2-BD59-A6C34878D82A}">
                    <a16:rowId xmlns:a16="http://schemas.microsoft.com/office/drawing/2014/main" val="4008589088"/>
                  </a:ext>
                </a:extLst>
              </a:tr>
              <a:tr h="281166">
                <a:tc>
                  <a:txBody>
                    <a:bodyPr/>
                    <a:lstStyle/>
                    <a:p>
                      <a:r>
                        <a:rPr lang="en-US" b="1" dirty="0" smtClean="0">
                          <a:solidFill>
                            <a:schemeClr val="bg1"/>
                          </a:solidFill>
                        </a:rPr>
                        <a:t>Instructional Environment</a:t>
                      </a:r>
                      <a:endParaRPr lang="en-US" b="1" dirty="0">
                        <a:solidFill>
                          <a:schemeClr val="bg1"/>
                        </a:solidFill>
                      </a:endParaRPr>
                    </a:p>
                  </a:txBody>
                  <a:tcPr/>
                </a:tc>
                <a:tc>
                  <a:txBody>
                    <a:bodyPr/>
                    <a:lstStyle/>
                    <a:p>
                      <a:endParaRPr lang="en-US" dirty="0">
                        <a:solidFill>
                          <a:schemeClr val="bg1"/>
                        </a:solidFill>
                      </a:endParaRPr>
                    </a:p>
                  </a:txBody>
                  <a:tcPr/>
                </a:tc>
                <a:extLst>
                  <a:ext uri="{0D108BD9-81ED-4DB2-BD59-A6C34878D82A}">
                    <a16:rowId xmlns:a16="http://schemas.microsoft.com/office/drawing/2014/main" val="2610587128"/>
                  </a:ext>
                </a:extLst>
              </a:tr>
              <a:tr h="281166">
                <a:tc>
                  <a:txBody>
                    <a:bodyPr/>
                    <a:lstStyle/>
                    <a:p>
                      <a:endParaRPr lang="en-US" dirty="0">
                        <a:solidFill>
                          <a:schemeClr val="bg1"/>
                        </a:solidFill>
                      </a:endParaRPr>
                    </a:p>
                  </a:txBody>
                  <a:tcPr/>
                </a:tc>
                <a:tc>
                  <a:txBody>
                    <a:bodyPr/>
                    <a:lstStyle/>
                    <a:p>
                      <a:r>
                        <a:rPr lang="en-US" dirty="0" smtClean="0">
                          <a:solidFill>
                            <a:schemeClr val="bg1"/>
                          </a:solidFill>
                        </a:rPr>
                        <a:t>School engagement</a:t>
                      </a:r>
                      <a:endParaRPr lang="en-US" dirty="0">
                        <a:solidFill>
                          <a:schemeClr val="bg1"/>
                        </a:solidFill>
                      </a:endParaRPr>
                    </a:p>
                  </a:txBody>
                  <a:tcPr/>
                </a:tc>
                <a:extLst>
                  <a:ext uri="{0D108BD9-81ED-4DB2-BD59-A6C34878D82A}">
                    <a16:rowId xmlns:a16="http://schemas.microsoft.com/office/drawing/2014/main" val="1079827668"/>
                  </a:ext>
                </a:extLst>
              </a:tr>
              <a:tr h="281166">
                <a:tc>
                  <a:txBody>
                    <a:bodyPr/>
                    <a:lstStyle/>
                    <a:p>
                      <a:endParaRPr lang="en-US" dirty="0">
                        <a:solidFill>
                          <a:schemeClr val="bg1"/>
                        </a:solidFill>
                      </a:endParaRPr>
                    </a:p>
                  </a:txBody>
                  <a:tcPr/>
                </a:tc>
                <a:tc>
                  <a:txBody>
                    <a:bodyPr/>
                    <a:lstStyle/>
                    <a:p>
                      <a:r>
                        <a:rPr lang="en-US" dirty="0" smtClean="0">
                          <a:solidFill>
                            <a:schemeClr val="bg1"/>
                          </a:solidFill>
                        </a:rPr>
                        <a:t>Physical surroundings</a:t>
                      </a:r>
                      <a:endParaRPr lang="en-US" dirty="0">
                        <a:solidFill>
                          <a:schemeClr val="bg1"/>
                        </a:solidFill>
                      </a:endParaRPr>
                    </a:p>
                  </a:txBody>
                  <a:tcPr/>
                </a:tc>
                <a:extLst>
                  <a:ext uri="{0D108BD9-81ED-4DB2-BD59-A6C34878D82A}">
                    <a16:rowId xmlns:a16="http://schemas.microsoft.com/office/drawing/2014/main" val="43103956"/>
                  </a:ext>
                </a:extLst>
              </a:tr>
            </a:tbl>
          </a:graphicData>
        </a:graphic>
      </p:graphicFrame>
    </p:spTree>
    <p:extLst>
      <p:ext uri="{BB962C8B-B14F-4D97-AF65-F5344CB8AC3E}">
        <p14:creationId xmlns:p14="http://schemas.microsoft.com/office/powerpoint/2010/main" val="394725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p:tgtEl>
                                          <p:spTgt spid="8"/>
                                        </p:tgtEl>
                                        <p:attrNameLst>
                                          <p:attrName>ppt_y</p:attrName>
                                        </p:attrNameLst>
                                      </p:cBhvr>
                                      <p:tavLst>
                                        <p:tav tm="0">
                                          <p:val>
                                            <p:strVal val="#ppt_y+#ppt_h*1.125000"/>
                                          </p:val>
                                        </p:tav>
                                        <p:tav tm="100000">
                                          <p:val>
                                            <p:strVal val="#ppt_y"/>
                                          </p:val>
                                        </p:tav>
                                      </p:tavLst>
                                    </p:anim>
                                    <p:animEffect transition="in" filter="wipe(up)">
                                      <p:cBhvr>
                                        <p:cTn id="8" dur="250"/>
                                        <p:tgtEl>
                                          <p:spTgt spid="8"/>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50"/>
                                        <p:tgtEl>
                                          <p:spTgt spid="14"/>
                                        </p:tgtEl>
                                      </p:cBhvr>
                                    </p:animEffect>
                                  </p:childTnLst>
                                </p:cTn>
                              </p:par>
                            </p:childTnLst>
                          </p:cTn>
                        </p:par>
                        <p:par>
                          <p:cTn id="12" fill="hold">
                            <p:stCondLst>
                              <p:cond delay="250"/>
                            </p:stCondLst>
                            <p:childTnLst>
                              <p:par>
                                <p:cTn id="13" presetID="1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p:tgtEl>
                                          <p:spTgt spid="10"/>
                                        </p:tgtEl>
                                        <p:attrNameLst>
                                          <p:attrName>ppt_y</p:attrName>
                                        </p:attrNameLst>
                                      </p:cBhvr>
                                      <p:tavLst>
                                        <p:tav tm="0">
                                          <p:val>
                                            <p:strVal val="#ppt_y+#ppt_h*1.125000"/>
                                          </p:val>
                                        </p:tav>
                                        <p:tav tm="100000">
                                          <p:val>
                                            <p:strVal val="#ppt_y"/>
                                          </p:val>
                                        </p:tav>
                                      </p:tavLst>
                                    </p:anim>
                                    <p:animEffect transition="in" filter="wipe(up)">
                                      <p:cBhvr>
                                        <p:cTn id="16" dur="250"/>
                                        <p:tgtEl>
                                          <p:spTgt spid="10"/>
                                        </p:tgtEl>
                                      </p:cBhvr>
                                    </p:animEffect>
                                  </p:childTnLst>
                                </p:cTn>
                              </p:par>
                            </p:childTnLst>
                          </p:cTn>
                        </p:par>
                        <p:par>
                          <p:cTn id="17" fill="hold">
                            <p:stCondLst>
                              <p:cond delay="500"/>
                            </p:stCondLst>
                            <p:childTnLst>
                              <p:par>
                                <p:cTn id="18" presetID="1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250"/>
                                        <p:tgtEl>
                                          <p:spTgt spid="11"/>
                                        </p:tgtEl>
                                        <p:attrNameLst>
                                          <p:attrName>ppt_y</p:attrName>
                                        </p:attrNameLst>
                                      </p:cBhvr>
                                      <p:tavLst>
                                        <p:tav tm="0">
                                          <p:val>
                                            <p:strVal val="#ppt_y+#ppt_h*1.125000"/>
                                          </p:val>
                                        </p:tav>
                                        <p:tav tm="100000">
                                          <p:val>
                                            <p:strVal val="#ppt_y"/>
                                          </p:val>
                                        </p:tav>
                                      </p:tavLst>
                                    </p:anim>
                                    <p:animEffect transition="in" filter="wipe(up)">
                                      <p:cBhvr>
                                        <p:cTn id="21" dur="250"/>
                                        <p:tgtEl>
                                          <p:spTgt spid="11"/>
                                        </p:tgtEl>
                                      </p:cBhvr>
                                    </p:animEffect>
                                  </p:childTnLst>
                                </p:cTn>
                              </p:par>
                            </p:childTnLst>
                          </p:cTn>
                        </p:par>
                        <p:par>
                          <p:cTn id="22" fill="hold">
                            <p:stCondLst>
                              <p:cond delay="750"/>
                            </p:stCondLst>
                            <p:childTnLst>
                              <p:par>
                                <p:cTn id="23" presetID="1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250"/>
                                        <p:tgtEl>
                                          <p:spTgt spid="12"/>
                                        </p:tgtEl>
                                        <p:attrNameLst>
                                          <p:attrName>ppt_y</p:attrName>
                                        </p:attrNameLst>
                                      </p:cBhvr>
                                      <p:tavLst>
                                        <p:tav tm="0">
                                          <p:val>
                                            <p:strVal val="#ppt_y+#ppt_h*1.125000"/>
                                          </p:val>
                                        </p:tav>
                                        <p:tav tm="100000">
                                          <p:val>
                                            <p:strVal val="#ppt_y"/>
                                          </p:val>
                                        </p:tav>
                                      </p:tavLst>
                                    </p:anim>
                                    <p:animEffect transition="in" filter="wipe(up)">
                                      <p:cBhvr>
                                        <p:cTn id="26"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838200" y="611076"/>
            <a:ext cx="5571744" cy="833663"/>
          </a:xfrm>
        </p:spPr>
        <p:txBody>
          <a:bodyPr/>
          <a:lstStyle/>
          <a:p>
            <a:r>
              <a:rPr lang="en-US" dirty="0" smtClean="0"/>
              <a:t>Weighted suspension rate</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A6A4B49-27C8-46B6-8B11-AD7E8F615E2C}"/>
                  </a:ext>
                </a:extLst>
              </p:cNvPr>
              <p:cNvSpPr>
                <a:spLocks noGrp="1"/>
              </p:cNvSpPr>
              <p:nvPr>
                <p:ph idx="1"/>
              </p:nvPr>
            </p:nvSpPr>
            <p:spPr>
              <a:xfrm>
                <a:off x="838200" y="1645268"/>
                <a:ext cx="11039856" cy="4626298"/>
              </a:xfrm>
            </p:spPr>
            <p:txBody>
              <a:bodyPr/>
              <a:lstStyle/>
              <a:p>
                <a:r>
                  <a:rPr lang="en-US" noProof="1"/>
                  <a:t>Weighted suspension rate:</a:t>
                </a:r>
              </a:p>
              <a:p>
                <a:pPr lvl="1"/>
                <a14:m>
                  <m:oMath xmlns:m="http://schemas.openxmlformats.org/officeDocument/2006/math">
                    <m:d>
                      <m:dPr>
                        <m:ctrlPr>
                          <a:rPr lang="en-US" i="1" noProof="1">
                            <a:latin typeface="Cambria Math" panose="02040503050406030204" pitchFamily="18" charset="0"/>
                          </a:rPr>
                        </m:ctrlPr>
                      </m:dPr>
                      <m:e>
                        <m:r>
                          <a:rPr lang="en-US" i="1" noProof="1">
                            <a:latin typeface="Cambria Math" panose="02040503050406030204" pitchFamily="18" charset="0"/>
                          </a:rPr>
                          <m:t>1−</m:t>
                        </m:r>
                        <m:f>
                          <m:fPr>
                            <m:ctrlPr>
                              <a:rPr lang="en-US" i="1" noProof="1">
                                <a:latin typeface="Cambria Math" panose="02040503050406030204" pitchFamily="18" charset="0"/>
                              </a:rPr>
                            </m:ctrlPr>
                          </m:fPr>
                          <m:num>
                            <m:nary>
                              <m:naryPr>
                                <m:chr m:val="∑"/>
                                <m:subHide m:val="on"/>
                                <m:supHide m:val="on"/>
                                <m:ctrlPr>
                                  <a:rPr lang="en-US" i="1" noProof="1">
                                    <a:latin typeface="Cambria Math" panose="02040503050406030204" pitchFamily="18" charset="0"/>
                                  </a:rPr>
                                </m:ctrlPr>
                              </m:naryPr>
                              <m:sub/>
                              <m:sup/>
                              <m:e>
                                <m:r>
                                  <a:rPr lang="en-US" i="1" noProof="1">
                                    <a:latin typeface="Cambria Math" panose="02040503050406030204" pitchFamily="18" charset="0"/>
                                  </a:rPr>
                                  <m:t>𝑆𝑡𝑢𝑑𝑒𝑛𝑡</m:t>
                                </m:r>
                                <m:r>
                                  <a:rPr lang="en-US" i="1" noProof="1">
                                    <a:latin typeface="Cambria Math" panose="02040503050406030204" pitchFamily="18" charset="0"/>
                                  </a:rPr>
                                  <m:t> </m:t>
                                </m:r>
                                <m:r>
                                  <a:rPr lang="en-US" i="1" noProof="1">
                                    <a:latin typeface="Cambria Math" panose="02040503050406030204" pitchFamily="18" charset="0"/>
                                  </a:rPr>
                                  <m:t>𝑤𝑒𝑖𝑔h𝑡𝑒𝑑</m:t>
                                </m:r>
                                <m:r>
                                  <a:rPr lang="en-US" i="1" noProof="1">
                                    <a:latin typeface="Cambria Math" panose="02040503050406030204" pitchFamily="18" charset="0"/>
                                  </a:rPr>
                                  <m:t> </m:t>
                                </m:r>
                                <m:r>
                                  <a:rPr lang="en-US" i="1" noProof="1">
                                    <a:latin typeface="Cambria Math" panose="02040503050406030204" pitchFamily="18" charset="0"/>
                                  </a:rPr>
                                  <m:t>𝑠𝑢𝑠𝑝𝑒𝑛𝑠𝑖𝑜𝑛</m:t>
                                </m:r>
                                <m:r>
                                  <a:rPr lang="en-US" i="1" noProof="1">
                                    <a:latin typeface="Cambria Math" panose="02040503050406030204" pitchFamily="18" charset="0"/>
                                  </a:rPr>
                                  <m:t> </m:t>
                                </m:r>
                                <m:r>
                                  <a:rPr lang="en-US" i="1" noProof="1">
                                    <a:latin typeface="Cambria Math" panose="02040503050406030204" pitchFamily="18" charset="0"/>
                                  </a:rPr>
                                  <m:t>𝑟𝑎𝑡𝑒</m:t>
                                </m:r>
                              </m:e>
                            </m:nary>
                          </m:num>
                          <m:den>
                            <m:r>
                              <a:rPr lang="en-US" i="1" noProof="1">
                                <a:latin typeface="Cambria Math" panose="02040503050406030204" pitchFamily="18" charset="0"/>
                              </a:rPr>
                              <m:t>𝑇𝑜𝑡𝑎𝑙</m:t>
                            </m:r>
                            <m:r>
                              <a:rPr lang="en-US" i="1" noProof="1">
                                <a:latin typeface="Cambria Math" panose="02040503050406030204" pitchFamily="18" charset="0"/>
                              </a:rPr>
                              <m:t> </m:t>
                            </m:r>
                            <m:r>
                              <a:rPr lang="en-US" i="1" noProof="1">
                                <a:latin typeface="Cambria Math" panose="02040503050406030204" pitchFamily="18" charset="0"/>
                              </a:rPr>
                              <m:t>𝑛𝑢𝑚𝑏𝑒𝑟</m:t>
                            </m:r>
                            <m:r>
                              <a:rPr lang="en-US" i="1" noProof="1">
                                <a:latin typeface="Cambria Math" panose="02040503050406030204" pitchFamily="18" charset="0"/>
                              </a:rPr>
                              <m:t> </m:t>
                            </m:r>
                            <m:r>
                              <a:rPr lang="en-US" i="1" noProof="1">
                                <a:latin typeface="Cambria Math" panose="02040503050406030204" pitchFamily="18" charset="0"/>
                              </a:rPr>
                              <m:t>𝑜𝑓</m:t>
                            </m:r>
                            <m:r>
                              <a:rPr lang="en-US" i="1" noProof="1">
                                <a:latin typeface="Cambria Math" panose="02040503050406030204" pitchFamily="18" charset="0"/>
                              </a:rPr>
                              <m:t> </m:t>
                            </m:r>
                            <m:r>
                              <a:rPr lang="en-US" i="1" noProof="1">
                                <a:latin typeface="Cambria Math" panose="02040503050406030204" pitchFamily="18" charset="0"/>
                              </a:rPr>
                              <m:t>𝑒𝑛𝑟𝑜𝑙𝑙𝑒𝑑</m:t>
                            </m:r>
                            <m:r>
                              <a:rPr lang="en-US" i="1" noProof="1">
                                <a:latin typeface="Cambria Math" panose="02040503050406030204" pitchFamily="18" charset="0"/>
                              </a:rPr>
                              <m:t> </m:t>
                            </m:r>
                            <m:r>
                              <a:rPr lang="en-US" i="1" noProof="1">
                                <a:latin typeface="Cambria Math" panose="02040503050406030204" pitchFamily="18" charset="0"/>
                              </a:rPr>
                              <m:t>𝑠𝑡𝑢𝑑𝑒𝑛𝑡𝑠</m:t>
                            </m:r>
                          </m:den>
                        </m:f>
                      </m:e>
                    </m:d>
                    <m:r>
                      <a:rPr lang="en-US" i="1" noProof="1">
                        <a:latin typeface="Cambria Math" panose="02040503050406030204" pitchFamily="18" charset="0"/>
                      </a:rPr>
                      <m:t>∗100</m:t>
                    </m:r>
                  </m:oMath>
                </a14:m>
                <a:endParaRPr lang="en-US" noProof="1"/>
              </a:p>
              <a:p>
                <a:r>
                  <a:rPr lang="en-US" noProof="1" smtClean="0"/>
                  <a:t>Suspension weights:</a:t>
                </a:r>
              </a:p>
              <a:p>
                <a:endParaRPr lang="en-US" noProof="1"/>
              </a:p>
              <a:p>
                <a:endParaRPr lang="en-US" noProof="1" smtClean="0"/>
              </a:p>
              <a:p>
                <a:endParaRPr lang="en-US" noProof="1"/>
              </a:p>
              <a:p>
                <a:endParaRPr lang="en-US" noProof="1" smtClean="0"/>
              </a:p>
              <a:p>
                <a:endParaRPr lang="en-US" noProof="1"/>
              </a:p>
              <a:p>
                <a:endParaRPr lang="en-US" noProof="1" smtClean="0"/>
              </a:p>
              <a:p>
                <a:endParaRPr lang="en-US" noProof="1"/>
              </a:p>
              <a:p>
                <a:r>
                  <a:rPr lang="en-US" noProof="1" smtClean="0"/>
                  <a:t>Only the maximum value is counted for each student to assure each student is counted once</a:t>
                </a:r>
              </a:p>
              <a:p>
                <a:pPr lvl="1"/>
                <a:endParaRPr lang="en-US" noProof="1" smtClean="0"/>
              </a:p>
            </p:txBody>
          </p:sp>
        </mc:Choice>
        <mc:Fallback xmlns="">
          <p:sp>
            <p:nvSpPr>
              <p:cNvPr id="3" name="Content Placeholder 2">
                <a:extLst>
                  <a:ext uri="{FF2B5EF4-FFF2-40B4-BE49-F238E27FC236}">
                    <a16:creationId xmlns:a16="http://schemas.microsoft.com/office/drawing/2014/main" id="{FA6A4B49-27C8-46B6-8B11-AD7E8F615E2C}"/>
                  </a:ext>
                </a:extLst>
              </p:cNvPr>
              <p:cNvSpPr>
                <a:spLocks noGrp="1" noRot="1" noChangeAspect="1" noMove="1" noResize="1" noEditPoints="1" noAdjustHandles="1" noChangeArrowheads="1" noChangeShapeType="1" noTextEdit="1"/>
              </p:cNvSpPr>
              <p:nvPr>
                <p:ph idx="1"/>
              </p:nvPr>
            </p:nvSpPr>
            <p:spPr>
              <a:xfrm>
                <a:off x="838200" y="1645268"/>
                <a:ext cx="11039856" cy="4626298"/>
              </a:xfrm>
              <a:blipFill>
                <a:blip r:embed="rId2"/>
                <a:stretch>
                  <a:fillRect l="-497" t="-144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2B4CE3A-8C88-45AA-A849-57E5A7AC22C1}"/>
              </a:ext>
            </a:extLst>
          </p:cNvPr>
          <p:cNvSpPr>
            <a:spLocks noGrp="1"/>
          </p:cNvSpPr>
          <p:nvPr>
            <p:ph type="sldNum" sz="quarter" idx="10"/>
          </p:nvPr>
        </p:nvSpPr>
        <p:spPr>
          <a:xfrm>
            <a:off x="11353800" y="6361475"/>
            <a:ext cx="838200" cy="360000"/>
          </a:xfrm>
          <a:noFill/>
        </p:spPr>
        <p:txBody>
          <a:bodyPr/>
          <a:lstStyle/>
          <a:p>
            <a:r>
              <a:rPr lang="en-US" dirty="0"/>
              <a:t>PAGE </a:t>
            </a:r>
            <a:fld id="{4A9B5881-4007-4345-955A-79C2656F0C49}" type="slidenum">
              <a:rPr lang="en-US" smtClean="0"/>
              <a:pPr/>
              <a:t>9</a:t>
            </a:fld>
            <a:endParaRPr lang="en-US" dirty="0"/>
          </a:p>
        </p:txBody>
      </p:sp>
      <p:sp>
        <p:nvSpPr>
          <p:cNvPr id="8" name="Rectangle 7">
            <a:extLst>
              <a:ext uri="{FF2B5EF4-FFF2-40B4-BE49-F238E27FC236}">
                <a16:creationId xmlns:a16="http://schemas.microsoft.com/office/drawing/2014/main" id="{52C2DB72-01A8-424A-8CEF-8BD2418A8D25}"/>
              </a:ext>
              <a:ext uri="{C183D7F6-B498-43B3-948B-1728B52AA6E4}">
                <adec:decorative xmlns="" xmlns:adec="http://schemas.microsoft.com/office/drawing/2017/decorative" val="1"/>
              </a:ext>
            </a:extLst>
          </p:cNvPr>
          <p:cNvSpPr/>
          <p:nvPr/>
        </p:nvSpPr>
        <p:spPr>
          <a:xfrm>
            <a:off x="1145309" y="6361475"/>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School Climate</a:t>
            </a:r>
            <a:endParaRPr lang="en-US" sz="1200" dirty="0"/>
          </a:p>
        </p:txBody>
      </p:sp>
      <p:sp>
        <p:nvSpPr>
          <p:cNvPr id="10" name="Rectangle 9">
            <a:extLst>
              <a:ext uri="{FF2B5EF4-FFF2-40B4-BE49-F238E27FC236}">
                <a16:creationId xmlns:a16="http://schemas.microsoft.com/office/drawing/2014/main" id="{95AAAEAA-CCF6-4E36-A4A3-5AF49D00995B}"/>
              </a:ext>
              <a:ext uri="{C183D7F6-B498-43B3-948B-1728B52AA6E4}">
                <adec:decorative xmlns="" xmlns:adec="http://schemas.microsoft.com/office/drawing/2017/decorative" val="1"/>
              </a:ext>
            </a:extLst>
          </p:cNvPr>
          <p:cNvSpPr/>
          <p:nvPr/>
        </p:nvSpPr>
        <p:spPr>
          <a:xfrm>
            <a:off x="3697432" y="6562004"/>
            <a:ext cx="2552123" cy="1594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CCRI</a:t>
            </a:r>
            <a:endParaRPr lang="en-US" sz="1200" dirty="0"/>
          </a:p>
        </p:txBody>
      </p:sp>
      <p:sp>
        <p:nvSpPr>
          <p:cNvPr id="11" name="Rectangle 10">
            <a:extLst>
              <a:ext uri="{FF2B5EF4-FFF2-40B4-BE49-F238E27FC236}">
                <a16:creationId xmlns:a16="http://schemas.microsoft.com/office/drawing/2014/main" id="{5F253864-26FA-4AB1-9F0A-4F57D870EE85}"/>
              </a:ext>
              <a:ext uri="{C183D7F6-B498-43B3-948B-1728B52AA6E4}">
                <adec:decorative xmlns=""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LE/TE</a:t>
            </a:r>
            <a:endParaRPr lang="en-US" sz="1200" dirty="0"/>
          </a:p>
        </p:txBody>
      </p:sp>
      <p:sp>
        <p:nvSpPr>
          <p:cNvPr id="12" name="Rectangle 11">
            <a:extLst>
              <a:ext uri="{FF2B5EF4-FFF2-40B4-BE49-F238E27FC236}">
                <a16:creationId xmlns:a16="http://schemas.microsoft.com/office/drawing/2014/main" id="{84949406-858F-4224-BC48-197463899896}"/>
              </a:ext>
              <a:ext uri="{C183D7F6-B498-43B3-948B-1728B52AA6E4}">
                <adec:decorative xmlns=""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t>BTO</a:t>
            </a:r>
            <a:endParaRPr lang="en-US" sz="1200" dirty="0"/>
          </a:p>
        </p:txBody>
      </p:sp>
      <p:sp>
        <p:nvSpPr>
          <p:cNvPr id="14" name="Isosceles Triangle 13">
            <a:extLst>
              <a:ext uri="{FF2B5EF4-FFF2-40B4-BE49-F238E27FC236}">
                <a16:creationId xmlns:a16="http://schemas.microsoft.com/office/drawing/2014/main" id="{1D0A4E21-00BC-4451-94C9-943503852954}"/>
              </a:ext>
              <a:ext uri="{C183D7F6-B498-43B3-948B-1728B52AA6E4}">
                <adec:decorative xmlns="" xmlns:adec="http://schemas.microsoft.com/office/drawing/2017/decorative" val="1"/>
              </a:ext>
            </a:extLst>
          </p:cNvPr>
          <p:cNvSpPr/>
          <p:nvPr/>
        </p:nvSpPr>
        <p:spPr>
          <a:xfrm rot="10800000">
            <a:off x="2349947"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77911440"/>
              </p:ext>
            </p:extLst>
          </p:nvPr>
        </p:nvGraphicFramePr>
        <p:xfrm>
          <a:off x="1581404" y="3023954"/>
          <a:ext cx="4085336" cy="2595880"/>
        </p:xfrm>
        <a:graphic>
          <a:graphicData uri="http://schemas.openxmlformats.org/drawingml/2006/table">
            <a:tbl>
              <a:tblPr firstRow="1" bandRow="1">
                <a:tableStyleId>{0E3FDE45-AF77-4B5C-9715-49D594BDF05E}</a:tableStyleId>
              </a:tblPr>
              <a:tblGrid>
                <a:gridCol w="2905760">
                  <a:extLst>
                    <a:ext uri="{9D8B030D-6E8A-4147-A177-3AD203B41FA5}">
                      <a16:colId xmlns:a16="http://schemas.microsoft.com/office/drawing/2014/main" val="4150086818"/>
                    </a:ext>
                  </a:extLst>
                </a:gridCol>
                <a:gridCol w="1179576">
                  <a:extLst>
                    <a:ext uri="{9D8B030D-6E8A-4147-A177-3AD203B41FA5}">
                      <a16:colId xmlns:a16="http://schemas.microsoft.com/office/drawing/2014/main" val="3476926497"/>
                    </a:ext>
                  </a:extLst>
                </a:gridCol>
              </a:tblGrid>
              <a:tr h="370840">
                <a:tc>
                  <a:txBody>
                    <a:bodyPr/>
                    <a:lstStyle/>
                    <a:p>
                      <a:r>
                        <a:rPr lang="en-US" b="1" dirty="0" smtClean="0">
                          <a:solidFill>
                            <a:schemeClr val="bg1"/>
                          </a:solidFill>
                        </a:rPr>
                        <a:t>Any number of ISS</a:t>
                      </a:r>
                      <a:endParaRPr lang="en-US" b="1" dirty="0">
                        <a:solidFill>
                          <a:schemeClr val="bg1"/>
                        </a:solidFill>
                      </a:endParaRPr>
                    </a:p>
                  </a:txBody>
                  <a:tcPr/>
                </a:tc>
                <a:tc>
                  <a:txBody>
                    <a:bodyPr/>
                    <a:lstStyle/>
                    <a:p>
                      <a:r>
                        <a:rPr lang="en-US" b="1" dirty="0" smtClean="0">
                          <a:solidFill>
                            <a:schemeClr val="bg1"/>
                          </a:solidFill>
                        </a:rPr>
                        <a:t>0.5 points</a:t>
                      </a:r>
                      <a:endParaRPr lang="en-US" b="1" dirty="0">
                        <a:solidFill>
                          <a:schemeClr val="bg1"/>
                        </a:solidFill>
                      </a:endParaRPr>
                    </a:p>
                  </a:txBody>
                  <a:tcPr/>
                </a:tc>
                <a:extLst>
                  <a:ext uri="{0D108BD9-81ED-4DB2-BD59-A6C34878D82A}">
                    <a16:rowId xmlns:a16="http://schemas.microsoft.com/office/drawing/2014/main" val="2640869643"/>
                  </a:ext>
                </a:extLst>
              </a:tr>
              <a:tr h="370840">
                <a:tc>
                  <a:txBody>
                    <a:bodyPr/>
                    <a:lstStyle/>
                    <a:p>
                      <a:r>
                        <a:rPr lang="en-US" b="1" dirty="0" smtClean="0">
                          <a:solidFill>
                            <a:schemeClr val="bg1"/>
                          </a:solidFill>
                        </a:rPr>
                        <a:t>1-2 OSS</a:t>
                      </a:r>
                      <a:endParaRPr lang="en-US" b="1" dirty="0">
                        <a:solidFill>
                          <a:schemeClr val="bg1"/>
                        </a:solidFill>
                      </a:endParaRPr>
                    </a:p>
                  </a:txBody>
                  <a:tcPr/>
                </a:tc>
                <a:tc>
                  <a:txBody>
                    <a:bodyPr/>
                    <a:lstStyle/>
                    <a:p>
                      <a:r>
                        <a:rPr lang="en-US" b="1" dirty="0" smtClean="0">
                          <a:solidFill>
                            <a:schemeClr val="bg1"/>
                          </a:solidFill>
                        </a:rPr>
                        <a:t>1 point</a:t>
                      </a:r>
                      <a:endParaRPr lang="en-US" b="1" dirty="0">
                        <a:solidFill>
                          <a:schemeClr val="bg1"/>
                        </a:solidFill>
                      </a:endParaRPr>
                    </a:p>
                  </a:txBody>
                  <a:tcPr/>
                </a:tc>
                <a:extLst>
                  <a:ext uri="{0D108BD9-81ED-4DB2-BD59-A6C34878D82A}">
                    <a16:rowId xmlns:a16="http://schemas.microsoft.com/office/drawing/2014/main" val="1965070653"/>
                  </a:ext>
                </a:extLst>
              </a:tr>
              <a:tr h="370840">
                <a:tc>
                  <a:txBody>
                    <a:bodyPr/>
                    <a:lstStyle/>
                    <a:p>
                      <a:r>
                        <a:rPr lang="en-US" b="1" dirty="0" smtClean="0">
                          <a:solidFill>
                            <a:schemeClr val="bg1"/>
                          </a:solidFill>
                        </a:rPr>
                        <a:t>3-4 OSS</a:t>
                      </a:r>
                      <a:endParaRPr lang="en-US" b="1" dirty="0">
                        <a:solidFill>
                          <a:schemeClr val="bg1"/>
                        </a:solidFill>
                      </a:endParaRPr>
                    </a:p>
                  </a:txBody>
                  <a:tcPr/>
                </a:tc>
                <a:tc>
                  <a:txBody>
                    <a:bodyPr/>
                    <a:lstStyle/>
                    <a:p>
                      <a:r>
                        <a:rPr lang="en-US" b="1" dirty="0" smtClean="0">
                          <a:solidFill>
                            <a:schemeClr val="bg1"/>
                          </a:solidFill>
                        </a:rPr>
                        <a:t>3 points</a:t>
                      </a:r>
                      <a:endParaRPr lang="en-US" b="1" dirty="0">
                        <a:solidFill>
                          <a:schemeClr val="bg1"/>
                        </a:solidFill>
                      </a:endParaRPr>
                    </a:p>
                  </a:txBody>
                  <a:tcPr/>
                </a:tc>
                <a:extLst>
                  <a:ext uri="{0D108BD9-81ED-4DB2-BD59-A6C34878D82A}">
                    <a16:rowId xmlns:a16="http://schemas.microsoft.com/office/drawing/2014/main" val="1081442187"/>
                  </a:ext>
                </a:extLst>
              </a:tr>
              <a:tr h="370840">
                <a:tc>
                  <a:txBody>
                    <a:bodyPr/>
                    <a:lstStyle/>
                    <a:p>
                      <a:r>
                        <a:rPr lang="en-US" b="1" dirty="0" smtClean="0">
                          <a:solidFill>
                            <a:schemeClr val="bg1"/>
                          </a:solidFill>
                        </a:rPr>
                        <a:t>5-9 OSS</a:t>
                      </a:r>
                      <a:endParaRPr lang="en-US" b="1" dirty="0">
                        <a:solidFill>
                          <a:schemeClr val="bg1"/>
                        </a:solidFill>
                      </a:endParaRPr>
                    </a:p>
                  </a:txBody>
                  <a:tcPr/>
                </a:tc>
                <a:tc>
                  <a:txBody>
                    <a:bodyPr/>
                    <a:lstStyle/>
                    <a:p>
                      <a:r>
                        <a:rPr lang="en-US" b="1" dirty="0" smtClean="0">
                          <a:solidFill>
                            <a:schemeClr val="bg1"/>
                          </a:solidFill>
                        </a:rPr>
                        <a:t>5 points</a:t>
                      </a:r>
                      <a:endParaRPr lang="en-US" b="1" dirty="0">
                        <a:solidFill>
                          <a:schemeClr val="bg1"/>
                        </a:solidFill>
                      </a:endParaRPr>
                    </a:p>
                  </a:txBody>
                  <a:tcPr/>
                </a:tc>
                <a:extLst>
                  <a:ext uri="{0D108BD9-81ED-4DB2-BD59-A6C34878D82A}">
                    <a16:rowId xmlns:a16="http://schemas.microsoft.com/office/drawing/2014/main" val="3640403873"/>
                  </a:ext>
                </a:extLst>
              </a:tr>
              <a:tr h="370840">
                <a:tc>
                  <a:txBody>
                    <a:bodyPr/>
                    <a:lstStyle/>
                    <a:p>
                      <a:r>
                        <a:rPr lang="en-US" b="1" dirty="0" smtClean="0">
                          <a:solidFill>
                            <a:schemeClr val="bg1"/>
                          </a:solidFill>
                        </a:rPr>
                        <a:t>More</a:t>
                      </a:r>
                      <a:r>
                        <a:rPr lang="en-US" b="1" baseline="0" dirty="0" smtClean="0">
                          <a:solidFill>
                            <a:schemeClr val="bg1"/>
                          </a:solidFill>
                        </a:rPr>
                        <a:t> than 10 OSS</a:t>
                      </a:r>
                      <a:endParaRPr lang="en-US" b="1" dirty="0">
                        <a:solidFill>
                          <a:schemeClr val="bg1"/>
                        </a:solidFill>
                      </a:endParaRPr>
                    </a:p>
                  </a:txBody>
                  <a:tcPr/>
                </a:tc>
                <a:tc>
                  <a:txBody>
                    <a:bodyPr/>
                    <a:lstStyle/>
                    <a:p>
                      <a:r>
                        <a:rPr lang="en-US" b="1" dirty="0" smtClean="0">
                          <a:solidFill>
                            <a:schemeClr val="bg1"/>
                          </a:solidFill>
                        </a:rPr>
                        <a:t>7 points</a:t>
                      </a:r>
                      <a:endParaRPr lang="en-US" b="1" dirty="0">
                        <a:solidFill>
                          <a:schemeClr val="bg1"/>
                        </a:solidFill>
                      </a:endParaRPr>
                    </a:p>
                  </a:txBody>
                  <a:tcPr/>
                </a:tc>
                <a:extLst>
                  <a:ext uri="{0D108BD9-81ED-4DB2-BD59-A6C34878D82A}">
                    <a16:rowId xmlns:a16="http://schemas.microsoft.com/office/drawing/2014/main" val="2231834962"/>
                  </a:ext>
                </a:extLst>
              </a:tr>
              <a:tr h="370840">
                <a:tc>
                  <a:txBody>
                    <a:bodyPr/>
                    <a:lstStyle/>
                    <a:p>
                      <a:r>
                        <a:rPr lang="en-US" b="1" dirty="0" smtClean="0">
                          <a:solidFill>
                            <a:schemeClr val="bg1"/>
                          </a:solidFill>
                        </a:rPr>
                        <a:t>Alternative class assignment</a:t>
                      </a:r>
                      <a:endParaRPr lang="en-US" b="1" dirty="0">
                        <a:solidFill>
                          <a:schemeClr val="bg1"/>
                        </a:solidFill>
                      </a:endParaRPr>
                    </a:p>
                  </a:txBody>
                  <a:tcPr/>
                </a:tc>
                <a:tc>
                  <a:txBody>
                    <a:bodyPr/>
                    <a:lstStyle/>
                    <a:p>
                      <a:r>
                        <a:rPr lang="en-US" b="1" dirty="0" smtClean="0">
                          <a:solidFill>
                            <a:schemeClr val="bg1"/>
                          </a:solidFill>
                        </a:rPr>
                        <a:t>6 points</a:t>
                      </a:r>
                      <a:endParaRPr lang="en-US" b="1" dirty="0">
                        <a:solidFill>
                          <a:schemeClr val="bg1"/>
                        </a:solidFill>
                      </a:endParaRPr>
                    </a:p>
                  </a:txBody>
                  <a:tcPr/>
                </a:tc>
                <a:extLst>
                  <a:ext uri="{0D108BD9-81ED-4DB2-BD59-A6C34878D82A}">
                    <a16:rowId xmlns:a16="http://schemas.microsoft.com/office/drawing/2014/main" val="2358288106"/>
                  </a:ext>
                </a:extLst>
              </a:tr>
              <a:tr h="370840">
                <a:tc>
                  <a:txBody>
                    <a:bodyPr/>
                    <a:lstStyle/>
                    <a:p>
                      <a:r>
                        <a:rPr lang="en-US" b="1" dirty="0" smtClean="0">
                          <a:solidFill>
                            <a:schemeClr val="bg1"/>
                          </a:solidFill>
                        </a:rPr>
                        <a:t>Expulsion</a:t>
                      </a:r>
                      <a:endParaRPr lang="en-US" b="1" dirty="0">
                        <a:solidFill>
                          <a:schemeClr val="bg1"/>
                        </a:solidFill>
                      </a:endParaRPr>
                    </a:p>
                  </a:txBody>
                  <a:tcPr/>
                </a:tc>
                <a:tc>
                  <a:txBody>
                    <a:bodyPr/>
                    <a:lstStyle/>
                    <a:p>
                      <a:r>
                        <a:rPr lang="en-US" b="1" dirty="0" smtClean="0">
                          <a:solidFill>
                            <a:schemeClr val="bg1"/>
                          </a:solidFill>
                        </a:rPr>
                        <a:t>7 points</a:t>
                      </a:r>
                      <a:endParaRPr lang="en-US" b="1" dirty="0">
                        <a:solidFill>
                          <a:schemeClr val="bg1"/>
                        </a:solidFill>
                      </a:endParaRPr>
                    </a:p>
                  </a:txBody>
                  <a:tcPr/>
                </a:tc>
                <a:extLst>
                  <a:ext uri="{0D108BD9-81ED-4DB2-BD59-A6C34878D82A}">
                    <a16:rowId xmlns:a16="http://schemas.microsoft.com/office/drawing/2014/main" val="1858507981"/>
                  </a:ext>
                </a:extLst>
              </a:tr>
            </a:tbl>
          </a:graphicData>
        </a:graphic>
      </p:graphicFrame>
    </p:spTree>
    <p:extLst>
      <p:ext uri="{BB962C8B-B14F-4D97-AF65-F5344CB8AC3E}">
        <p14:creationId xmlns:p14="http://schemas.microsoft.com/office/powerpoint/2010/main" val="130955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p:tgtEl>
                                          <p:spTgt spid="8"/>
                                        </p:tgtEl>
                                        <p:attrNameLst>
                                          <p:attrName>ppt_y</p:attrName>
                                        </p:attrNameLst>
                                      </p:cBhvr>
                                      <p:tavLst>
                                        <p:tav tm="0">
                                          <p:val>
                                            <p:strVal val="#ppt_y+#ppt_h*1.125000"/>
                                          </p:val>
                                        </p:tav>
                                        <p:tav tm="100000">
                                          <p:val>
                                            <p:strVal val="#ppt_y"/>
                                          </p:val>
                                        </p:tav>
                                      </p:tavLst>
                                    </p:anim>
                                    <p:animEffect transition="in" filter="wipe(up)">
                                      <p:cBhvr>
                                        <p:cTn id="8" dur="250"/>
                                        <p:tgtEl>
                                          <p:spTgt spid="8"/>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50"/>
                                        <p:tgtEl>
                                          <p:spTgt spid="14"/>
                                        </p:tgtEl>
                                      </p:cBhvr>
                                    </p:animEffect>
                                  </p:childTnLst>
                                </p:cTn>
                              </p:par>
                            </p:childTnLst>
                          </p:cTn>
                        </p:par>
                        <p:par>
                          <p:cTn id="12" fill="hold">
                            <p:stCondLst>
                              <p:cond delay="250"/>
                            </p:stCondLst>
                            <p:childTnLst>
                              <p:par>
                                <p:cTn id="13" presetID="1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p:tgtEl>
                                          <p:spTgt spid="10"/>
                                        </p:tgtEl>
                                        <p:attrNameLst>
                                          <p:attrName>ppt_y</p:attrName>
                                        </p:attrNameLst>
                                      </p:cBhvr>
                                      <p:tavLst>
                                        <p:tav tm="0">
                                          <p:val>
                                            <p:strVal val="#ppt_y+#ppt_h*1.125000"/>
                                          </p:val>
                                        </p:tav>
                                        <p:tav tm="100000">
                                          <p:val>
                                            <p:strVal val="#ppt_y"/>
                                          </p:val>
                                        </p:tav>
                                      </p:tavLst>
                                    </p:anim>
                                    <p:animEffect transition="in" filter="wipe(up)">
                                      <p:cBhvr>
                                        <p:cTn id="16" dur="250"/>
                                        <p:tgtEl>
                                          <p:spTgt spid="10"/>
                                        </p:tgtEl>
                                      </p:cBhvr>
                                    </p:animEffect>
                                  </p:childTnLst>
                                </p:cTn>
                              </p:par>
                            </p:childTnLst>
                          </p:cTn>
                        </p:par>
                        <p:par>
                          <p:cTn id="17" fill="hold">
                            <p:stCondLst>
                              <p:cond delay="500"/>
                            </p:stCondLst>
                            <p:childTnLst>
                              <p:par>
                                <p:cTn id="18" presetID="1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250"/>
                                        <p:tgtEl>
                                          <p:spTgt spid="11"/>
                                        </p:tgtEl>
                                        <p:attrNameLst>
                                          <p:attrName>ppt_y</p:attrName>
                                        </p:attrNameLst>
                                      </p:cBhvr>
                                      <p:tavLst>
                                        <p:tav tm="0">
                                          <p:val>
                                            <p:strVal val="#ppt_y+#ppt_h*1.125000"/>
                                          </p:val>
                                        </p:tav>
                                        <p:tav tm="100000">
                                          <p:val>
                                            <p:strVal val="#ppt_y"/>
                                          </p:val>
                                        </p:tav>
                                      </p:tavLst>
                                    </p:anim>
                                    <p:animEffect transition="in" filter="wipe(up)">
                                      <p:cBhvr>
                                        <p:cTn id="21" dur="250"/>
                                        <p:tgtEl>
                                          <p:spTgt spid="11"/>
                                        </p:tgtEl>
                                      </p:cBhvr>
                                    </p:animEffect>
                                  </p:childTnLst>
                                </p:cTn>
                              </p:par>
                            </p:childTnLst>
                          </p:cTn>
                        </p:par>
                        <p:par>
                          <p:cTn id="22" fill="hold">
                            <p:stCondLst>
                              <p:cond delay="750"/>
                            </p:stCondLst>
                            <p:childTnLst>
                              <p:par>
                                <p:cTn id="23" presetID="1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250"/>
                                        <p:tgtEl>
                                          <p:spTgt spid="12"/>
                                        </p:tgtEl>
                                        <p:attrNameLst>
                                          <p:attrName>ppt_y</p:attrName>
                                        </p:attrNameLst>
                                      </p:cBhvr>
                                      <p:tavLst>
                                        <p:tav tm="0">
                                          <p:val>
                                            <p:strVal val="#ppt_y+#ppt_h*1.125000"/>
                                          </p:val>
                                        </p:tav>
                                        <p:tav tm="100000">
                                          <p:val>
                                            <p:strVal val="#ppt_y"/>
                                          </p:val>
                                        </p:tav>
                                      </p:tavLst>
                                    </p:anim>
                                    <p:animEffect transition="in" filter="wipe(up)">
                                      <p:cBhvr>
                                        <p:cTn id="26"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4" grpId="0" animBg="1"/>
    </p:bldLst>
  </p:timing>
</p:sld>
</file>

<file path=ppt/theme/theme1.xml><?xml version="1.0" encoding="utf-8"?>
<a:theme xmlns:a="http://schemas.openxmlformats.org/drawingml/2006/main" name="Office Theme">
  <a:themeElements>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fontScheme name="MS Surge Teach Light and Dark">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Corporate_Teach a Course_with Animation_Win32_SB - v2" id="{C9F810C9-4EB1-4CC6-A6C7-6362D8FFF9DF}" vid="{001312C1-1362-40A0-84BD-C64F2C3E2E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ppt/theme/themeOverride2.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303362-5DB5-4146-A667-E40932D52410}">
  <ds:schemaRefs>
    <ds:schemaRef ds:uri="http://schemas.microsoft.com/sharepoint/v3/contenttype/forms"/>
  </ds:schemaRefs>
</ds:datastoreItem>
</file>

<file path=customXml/itemProps2.xml><?xml version="1.0" encoding="utf-8"?>
<ds:datastoreItem xmlns:ds="http://schemas.openxmlformats.org/officeDocument/2006/customXml" ds:itemID="{7F05A674-08B3-48F2-91E0-AF5831D526B7}">
  <ds:schemaRefs>
    <ds:schemaRef ds:uri="http://schemas.microsoft.com/office/2006/documentManagement/types"/>
    <ds:schemaRef ds:uri="http://purl.org/dc/elements/1.1/"/>
    <ds:schemaRef ds:uri="71af3243-3dd4-4a8d-8c0d-dd76da1f02a5"/>
    <ds:schemaRef ds:uri="http://schemas.microsoft.com/office/infopath/2007/PartnerControls"/>
    <ds:schemaRef ds:uri="http://purl.org/dc/dcmitype/"/>
    <ds:schemaRef ds:uri="http://schemas.openxmlformats.org/package/2006/metadata/core-properties"/>
    <ds:schemaRef ds:uri="16c05727-aa75-4e4a-9b5f-8a80a1165891"/>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FE0CF8FC-473D-42DA-B10E-0D97F5E2C3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Classic corporate teach a course with animation</Template>
  <TotalTime>0</TotalTime>
  <Words>3920</Words>
  <Application>Microsoft Office PowerPoint</Application>
  <PresentationFormat>Widescreen</PresentationFormat>
  <Paragraphs>512</Paragraphs>
  <Slides>35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Aparajita</vt:lpstr>
      <vt:lpstr>Arial</vt:lpstr>
      <vt:lpstr>Calibri</vt:lpstr>
      <vt:lpstr>Calibri Light</vt:lpstr>
      <vt:lpstr>Cambria Math</vt:lpstr>
      <vt:lpstr>Symbol</vt:lpstr>
      <vt:lpstr>Times New Roman</vt:lpstr>
      <vt:lpstr>Wingdings</vt:lpstr>
      <vt:lpstr>Office Theme</vt:lpstr>
      <vt:lpstr>Machine Learning for School Evaluation</vt:lpstr>
      <vt:lpstr>Overview</vt:lpstr>
      <vt:lpstr>Background Information</vt:lpstr>
      <vt:lpstr>Data</vt:lpstr>
      <vt:lpstr>Definition and data</vt:lpstr>
      <vt:lpstr>Evaluation and minimal requirements</vt:lpstr>
      <vt:lpstr>Survey Analysis</vt:lpstr>
      <vt:lpstr>Survey Analysis</vt:lpstr>
      <vt:lpstr>Weighted suspension rate</vt:lpstr>
      <vt:lpstr>Safe Learning Environment and Attendance </vt:lpstr>
      <vt:lpstr>Additional Considerations</vt:lpstr>
      <vt:lpstr>Impact</vt:lpstr>
      <vt:lpstr>Impact</vt:lpstr>
      <vt:lpstr>Components and Weights</vt:lpstr>
      <vt:lpstr>9-12 Content Mastery</vt:lpstr>
      <vt:lpstr>K-8 Content Mastery</vt:lpstr>
      <vt:lpstr>Content Mastery Ratings and Rubrics </vt:lpstr>
      <vt:lpstr>Achievement Levels</vt:lpstr>
      <vt:lpstr>Sample ELA Rubric</vt:lpstr>
      <vt:lpstr>Sample Math Rubric</vt:lpstr>
      <vt:lpstr>Achievement Gap</vt:lpstr>
      <vt:lpstr>Progress</vt:lpstr>
      <vt:lpstr>9-12 Readiness</vt:lpstr>
      <vt:lpstr>K-8 Readiness</vt:lpstr>
      <vt:lpstr>9-12 Exceeding the Bar</vt:lpstr>
      <vt:lpstr>K-8 Exceeding the Bar</vt:lpstr>
      <vt:lpstr>Additional Considerations</vt:lpstr>
      <vt:lpstr>Evaluating Staff</vt:lpstr>
      <vt:lpstr>LRPS/TRPS</vt:lpstr>
      <vt:lpstr>Sample Rubrics</vt:lpstr>
      <vt:lpstr>Process Timeline</vt:lpstr>
      <vt:lpstr>Overall Rating Calculations </vt:lpstr>
      <vt:lpstr>BTO Analysis</vt:lpstr>
      <vt:lpstr>BTO Model</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2020-07-19T11:54:02Z</dcterms:created>
  <dcterms:modified xsi:type="dcterms:W3CDTF">2020-08-04T09:59:50Z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SIP_Label_d4205dc3-dede-4748-bee4-564c40d25edb_Enabled">
    <vt:lpwstr>True</vt:lpwstr>
  </property>
  <property fmtid="{D5CDD505-2E9C-101B-9397-08002B2CF9AE}" pid="4" name="MSIP_Label_d4205dc3-dede-4748-bee4-564c40d25edb_SiteId">
    <vt:lpwstr>d2b3a7dc-d57e-417f-90ad-149b872e9aa1</vt:lpwstr>
  </property>
  <property fmtid="{D5CDD505-2E9C-101B-9397-08002B2CF9AE}" pid="5" name="MSIP_Label_d4205dc3-dede-4748-bee4-564c40d25edb_Owner">
    <vt:lpwstr>eva.p_akn@gemsedu.com</vt:lpwstr>
  </property>
  <property fmtid="{D5CDD505-2E9C-101B-9397-08002B2CF9AE}" pid="6" name="MSIP_Label_d4205dc3-dede-4748-bee4-564c40d25edb_SetDate">
    <vt:lpwstr>2020-07-19T20:44:55.1648210Z</vt:lpwstr>
  </property>
  <property fmtid="{D5CDD505-2E9C-101B-9397-08002B2CF9AE}" pid="7" name="MSIP_Label_d4205dc3-dede-4748-bee4-564c40d25edb_Name">
    <vt:lpwstr>Public</vt:lpwstr>
  </property>
  <property fmtid="{D5CDD505-2E9C-101B-9397-08002B2CF9AE}" pid="8" name="MSIP_Label_d4205dc3-dede-4748-bee4-564c40d25edb_Application">
    <vt:lpwstr>Microsoft Azure Information Protection</vt:lpwstr>
  </property>
  <property fmtid="{D5CDD505-2E9C-101B-9397-08002B2CF9AE}" pid="9" name="MSIP_Label_d4205dc3-dede-4748-bee4-564c40d25edb_ActionId">
    <vt:lpwstr>16724072-aae4-4fc0-bf7e-dfc7de19faf3</vt:lpwstr>
  </property>
  <property fmtid="{D5CDD505-2E9C-101B-9397-08002B2CF9AE}" pid="10" name="MSIP_Label_d4205dc3-dede-4748-bee4-564c40d25edb_Extended_MSFT_Method">
    <vt:lpwstr>Manual</vt:lpwstr>
  </property>
  <property fmtid="{D5CDD505-2E9C-101B-9397-08002B2CF9AE}" pid="11" name="Sensitivity">
    <vt:lpwstr>Public</vt:lpwstr>
  </property>
</Properties>
</file>